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695" r:id="rId2"/>
    <p:sldId id="701" r:id="rId3"/>
    <p:sldId id="746" r:id="rId4"/>
    <p:sldId id="774" r:id="rId5"/>
    <p:sldId id="776" r:id="rId6"/>
    <p:sldId id="775" r:id="rId7"/>
    <p:sldId id="755" r:id="rId8"/>
    <p:sldId id="745" r:id="rId9"/>
    <p:sldId id="754" r:id="rId10"/>
    <p:sldId id="765" r:id="rId11"/>
    <p:sldId id="756" r:id="rId12"/>
    <p:sldId id="824" r:id="rId13"/>
    <p:sldId id="768" r:id="rId14"/>
    <p:sldId id="767" r:id="rId15"/>
    <p:sldId id="773" r:id="rId16"/>
    <p:sldId id="772" r:id="rId17"/>
    <p:sldId id="815" r:id="rId18"/>
    <p:sldId id="849" r:id="rId19"/>
    <p:sldId id="847" r:id="rId20"/>
    <p:sldId id="698" r:id="rId21"/>
    <p:sldId id="372" r:id="rId22"/>
    <p:sldId id="850" r:id="rId23"/>
    <p:sldId id="778" r:id="rId24"/>
    <p:sldId id="848" r:id="rId25"/>
    <p:sldId id="851" r:id="rId26"/>
    <p:sldId id="816" r:id="rId27"/>
    <p:sldId id="828" r:id="rId28"/>
    <p:sldId id="852" r:id="rId29"/>
    <p:sldId id="817" r:id="rId30"/>
    <p:sldId id="820" r:id="rId31"/>
    <p:sldId id="840" r:id="rId32"/>
    <p:sldId id="785" r:id="rId33"/>
    <p:sldId id="825" r:id="rId34"/>
    <p:sldId id="777" r:id="rId35"/>
    <p:sldId id="749" r:id="rId36"/>
    <p:sldId id="748" r:id="rId37"/>
    <p:sldId id="752" r:id="rId38"/>
    <p:sldId id="782" r:id="rId39"/>
    <p:sldId id="747" r:id="rId40"/>
    <p:sldId id="751" r:id="rId41"/>
    <p:sldId id="764" r:id="rId42"/>
    <p:sldId id="855" r:id="rId43"/>
    <p:sldId id="787" r:id="rId44"/>
    <p:sldId id="854" r:id="rId45"/>
    <p:sldId id="853" r:id="rId46"/>
    <p:sldId id="858" r:id="rId47"/>
    <p:sldId id="826" r:id="rId48"/>
    <p:sldId id="757" r:id="rId49"/>
    <p:sldId id="771" r:id="rId50"/>
    <p:sldId id="786" r:id="rId51"/>
    <p:sldId id="789" r:id="rId52"/>
    <p:sldId id="836" r:id="rId53"/>
    <p:sldId id="788" r:id="rId54"/>
    <p:sldId id="856" r:id="rId55"/>
    <p:sldId id="857" r:id="rId56"/>
    <p:sldId id="838" r:id="rId57"/>
    <p:sldId id="829" r:id="rId58"/>
    <p:sldId id="790" r:id="rId59"/>
    <p:sldId id="792" r:id="rId60"/>
    <p:sldId id="865" r:id="rId61"/>
    <p:sldId id="866" r:id="rId62"/>
    <p:sldId id="867" r:id="rId63"/>
    <p:sldId id="806" r:id="rId64"/>
    <p:sldId id="831" r:id="rId65"/>
    <p:sldId id="859" r:id="rId66"/>
    <p:sldId id="799" r:id="rId67"/>
    <p:sldId id="861" r:id="rId68"/>
    <p:sldId id="793" r:id="rId69"/>
    <p:sldId id="832" r:id="rId70"/>
    <p:sldId id="862" r:id="rId71"/>
    <p:sldId id="807" r:id="rId72"/>
    <p:sldId id="794" r:id="rId73"/>
    <p:sldId id="834" r:id="rId74"/>
    <p:sldId id="863" r:id="rId75"/>
    <p:sldId id="864" r:id="rId76"/>
    <p:sldId id="805" r:id="rId77"/>
    <p:sldId id="839" r:id="rId78"/>
    <p:sldId id="868" r:id="rId79"/>
    <p:sldId id="808" r:id="rId80"/>
    <p:sldId id="842" r:id="rId81"/>
    <p:sldId id="801" r:id="rId82"/>
    <p:sldId id="804" r:id="rId83"/>
    <p:sldId id="843" r:id="rId84"/>
    <p:sldId id="802" r:id="rId85"/>
    <p:sldId id="812" r:id="rId86"/>
    <p:sldId id="827" r:id="rId87"/>
    <p:sldId id="844" r:id="rId88"/>
    <p:sldId id="823" r:id="rId89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E6B9B8"/>
    <a:srgbClr val="0080FF"/>
    <a:srgbClr val="CCFFCC"/>
    <a:srgbClr val="FFFF99"/>
    <a:srgbClr val="FF6FCF"/>
    <a:srgbClr val="E8E8E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0318" autoAdjust="0"/>
  </p:normalViewPr>
  <p:slideViewPr>
    <p:cSldViewPr>
      <p:cViewPr varScale="1">
        <p:scale>
          <a:sx n="119" d="100"/>
          <a:sy n="119" d="100"/>
        </p:scale>
        <p:origin x="1083" y="-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1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58D74A-EAF7-44C6-A78A-BB351387D3C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18994-DA79-4DA1-8850-F3A33A060366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813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18994-DA79-4DA1-8850-F3A33A060366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20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24175"/>
            <a:ext cx="4105275" cy="1752600"/>
          </a:xfrm>
        </p:spPr>
        <p:txBody>
          <a:bodyPr/>
          <a:lstStyle>
            <a:lvl1pPr marL="0" indent="0">
              <a:buFont typeface="Times" panose="02020603050405020304" pitchFamily="18" charset="0"/>
              <a:buNone/>
              <a:defRPr sz="240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63938" y="6589713"/>
            <a:ext cx="1090612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3438" y="6596063"/>
            <a:ext cx="4033837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ja-JP" dirty="0"/>
              <a:t>©</a:t>
            </a:r>
            <a:r>
              <a:rPr lang="en-US" altLang="ja-JP" dirty="0" err="1"/>
              <a:t>SIProp</a:t>
            </a:r>
            <a:r>
              <a:rPr lang="en-US" altLang="ja-JP" dirty="0"/>
              <a:t> Project, 2006-2018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78600"/>
            <a:ext cx="442912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76E8207-5532-44D7-850C-17E3892F72C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7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55" name="Picture 15" descr="siprop-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siprop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844800"/>
            <a:ext cx="349250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siprop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622675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7387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1943100" cy="645318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6613" y="0"/>
            <a:ext cx="5678487" cy="645318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3950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4975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6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125538"/>
            <a:ext cx="3810000" cy="53276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0" y="1125538"/>
            <a:ext cx="3810000" cy="53276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2736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5999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05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15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139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166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838200"/>
            <a:ext cx="9144000" cy="7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6613" y="0"/>
            <a:ext cx="7772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25538"/>
            <a:ext cx="77724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563938" y="6589713"/>
            <a:ext cx="10906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900">
              <a:latin typeface="ＭＳ Ｐゴシック" panose="020B0600070205080204" pitchFamily="50" charset="-128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643438" y="6596063"/>
            <a:ext cx="40338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ja-JP" sz="1000" dirty="0">
                <a:latin typeface="ＭＳ Ｐゴシック" panose="020B0600070205080204" pitchFamily="50" charset="-128"/>
              </a:rPr>
              <a:t>©</a:t>
            </a:r>
            <a:r>
              <a:rPr lang="en-US" altLang="ja-JP" sz="1000" dirty="0" err="1">
                <a:latin typeface="ＭＳ Ｐゴシック" panose="020B0600070205080204" pitchFamily="50" charset="-128"/>
              </a:rPr>
              <a:t>SIProp</a:t>
            </a:r>
            <a:r>
              <a:rPr lang="en-US" altLang="ja-JP" sz="1000" dirty="0">
                <a:latin typeface="ＭＳ Ｐゴシック" panose="020B0600070205080204" pitchFamily="50" charset="-128"/>
              </a:rPr>
              <a:t> Project, 2006-2018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01088" y="6578600"/>
            <a:ext cx="4429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29BA83E5-E1F8-4721-B851-4203BEE23CBB}" type="slidenum">
              <a:rPr lang="en-US" altLang="ja-JP" sz="1000">
                <a:latin typeface="ＭＳ Ｐゴシック" panose="020B0600070205080204" pitchFamily="50" charset="-128"/>
              </a:rPr>
              <a:pPr algn="r"/>
              <a:t>‹#›</a:t>
            </a:fld>
            <a:endParaRPr lang="en-US" altLang="ja-JP" sz="1000">
              <a:latin typeface="ＭＳ Ｐゴシック" panose="020B0600070205080204" pitchFamily="50" charset="-128"/>
            </a:endParaRPr>
          </a:p>
        </p:txBody>
      </p:sp>
      <p:pic>
        <p:nvPicPr>
          <p:cNvPr id="1044" name="Picture 20" descr="siprop-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siprop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0"/>
            <a:ext cx="1354137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iprop-whi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844800"/>
            <a:ext cx="349250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Blip>
          <a:blip r:embed="rId16"/>
        </a:buBlip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ritsuna@siprop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oritsuna/5000-77691748" TargetMode="External"/><Relationship Id="rId2" Type="http://schemas.openxmlformats.org/officeDocument/2006/relationships/hyperlink" Target="http://sdr-radi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oritsuna/5000-77691748" TargetMode="External"/><Relationship Id="rId2" Type="http://schemas.openxmlformats.org/officeDocument/2006/relationships/hyperlink" Target="http://sdr-radi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nuradio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nuradio.org/index.php/Guided_Tutorial_PSK_Demodulation" TargetMode="External"/><Relationship Id="rId2" Type="http://schemas.openxmlformats.org/officeDocument/2006/relationships/hyperlink" Target="https://github.com/TheWylieStCoyote/gr-JT6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sete/gr-datvexpres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stars-ao.inf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oritsuna@siprop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og.com/jp/design-center/evaluation-hardware-and-software/evaluation-boards-kits/adalm-pluto.html" TargetMode="External"/><Relationship Id="rId2" Type="http://schemas.openxmlformats.org/officeDocument/2006/relationships/hyperlink" Target="https://www.crowdsupply.com/lime-micro/limesdr-mini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netbootin.github.io/" TargetMode="External"/><Relationship Id="rId2" Type="http://schemas.openxmlformats.org/officeDocument/2006/relationships/hyperlink" Target="https://www.ubuntulinux.jp/japanes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ymansat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jaxa.jp/press/2018/12/20181212_kakushin_j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nosyzygy/ShuttlePRO" TargetMode="External"/><Relationship Id="rId2" Type="http://schemas.openxmlformats.org/officeDocument/2006/relationships/hyperlink" Target="https://www.amazon.co.jp/dp/B0032Y0OH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nosyzygy/ShuttlePRO" TargetMode="External"/><Relationship Id="rId2" Type="http://schemas.openxmlformats.org/officeDocument/2006/relationships/hyperlink" Target="https://www.amazon.co.jp/dp/B0032Y0OH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l1ksv/gr-ax25" TargetMode="External"/><Relationship Id="rId2" Type="http://schemas.openxmlformats.org/officeDocument/2006/relationships/hyperlink" Target="https://github.com/tkuester/gr-bruninga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aniestevez/gr-satellites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aniestevez/gr-satellit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©SIProp Project, 2006-2008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A9DBB48-0D10-474E-A4BB-263883375AE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742950"/>
            <a:ext cx="9145016" cy="1752600"/>
          </a:xfrm>
        </p:spPr>
        <p:txBody>
          <a:bodyPr/>
          <a:lstStyle/>
          <a:p>
            <a:pPr algn="ctr"/>
            <a:r>
              <a:rPr lang="ja-JP" altLang="en-US" dirty="0"/>
              <a:t>次世代アマチュア衛星受信のスタンダード</a:t>
            </a:r>
            <a:br>
              <a:rPr lang="en-US" altLang="ja-JP" dirty="0"/>
            </a:br>
            <a:r>
              <a:rPr lang="ja-JP" altLang="en-US" dirty="0"/>
              <a:t>「</a:t>
            </a:r>
            <a:r>
              <a:rPr lang="en-US" altLang="ja-JP" dirty="0"/>
              <a:t>SDR+GNU Radio</a:t>
            </a:r>
            <a:r>
              <a:rPr lang="ja-JP" altLang="en-US" dirty="0"/>
              <a:t>」環境構築・使いこなし指南</a:t>
            </a:r>
            <a:endParaRPr lang="ja-JP" altLang="ja-JP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24175"/>
            <a:ext cx="6054824" cy="1752600"/>
          </a:xfrm>
        </p:spPr>
        <p:txBody>
          <a:bodyPr/>
          <a:lstStyle/>
          <a:p>
            <a:r>
              <a:rPr lang="ja-JP" altLang="en-US" dirty="0"/>
              <a:t>今村謙之</a:t>
            </a:r>
            <a:r>
              <a:rPr lang="en-US" altLang="ja-JP" dirty="0"/>
              <a:t>(Noritsuna Imamura)</a:t>
            </a:r>
          </a:p>
          <a:p>
            <a:r>
              <a:rPr lang="en-US" altLang="ja-JP" dirty="0"/>
              <a:t>JI1SZP</a:t>
            </a:r>
          </a:p>
          <a:p>
            <a:r>
              <a:rPr lang="en-US" altLang="ja-JP" dirty="0">
                <a:hlinkClick r:id="rId3"/>
              </a:rPr>
              <a:t>noritsuna@siprop.org</a:t>
            </a:r>
            <a:endParaRPr lang="en-US" altLang="ja-JP" dirty="0"/>
          </a:p>
          <a:p>
            <a:endParaRPr lang="ja-JP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D2AE86-87DC-4904-94BB-CB509769B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7034"/>
            <a:ext cx="4716016" cy="1558499"/>
          </a:xfrm>
          <a:prstGeom prst="rect">
            <a:avLst/>
          </a:prstGeom>
        </p:spPr>
      </p:pic>
      <p:sp>
        <p:nvSpPr>
          <p:cNvPr id="4" name="乗算記号 3">
            <a:extLst>
              <a:ext uri="{FF2B5EF4-FFF2-40B4-BE49-F238E27FC236}">
                <a16:creationId xmlns:a16="http://schemas.microsoft.com/office/drawing/2014/main" id="{E404AB18-42BC-480C-A681-6D2665547E56}"/>
              </a:ext>
            </a:extLst>
          </p:cNvPr>
          <p:cNvSpPr/>
          <p:nvPr/>
        </p:nvSpPr>
        <p:spPr>
          <a:xfrm>
            <a:off x="4593704" y="5517232"/>
            <a:ext cx="698376" cy="664243"/>
          </a:xfrm>
          <a:prstGeom prst="mathMultiply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F7F841-8515-425A-869B-094116C4F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498671"/>
            <a:ext cx="934698" cy="3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/>
              <a:t>SDR</a:t>
            </a:r>
            <a:r>
              <a:rPr lang="ja-JP" altLang="en-US" sz="3600" dirty="0"/>
              <a:t>と</a:t>
            </a:r>
            <a:r>
              <a:rPr lang="en-US" altLang="ja-JP" sz="3600" dirty="0"/>
              <a:t>GNU</a:t>
            </a:r>
            <a:r>
              <a:rPr lang="ja-JP" altLang="en-US" sz="3600" dirty="0"/>
              <a:t> </a:t>
            </a:r>
            <a:r>
              <a:rPr lang="en-US" altLang="ja-JP" sz="3600" dirty="0"/>
              <a:t>Radio</a:t>
            </a:r>
            <a:r>
              <a:rPr lang="ja-JP" altLang="en-US" sz="3600" dirty="0"/>
              <a:t>の概要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977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C325F-6BB1-4874-A349-E7152D03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とはなにか？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FBAFF6-EA16-4D09-BC52-1C5FFE448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38"/>
            <a:ext cx="7982272" cy="5327650"/>
          </a:xfrm>
        </p:spPr>
        <p:txBody>
          <a:bodyPr/>
          <a:lstStyle/>
          <a:p>
            <a:r>
              <a:rPr lang="en-US" altLang="ja-JP" dirty="0"/>
              <a:t>Software Defined Radio</a:t>
            </a:r>
          </a:p>
          <a:p>
            <a:pPr marL="457200" lvl="1" indent="0">
              <a:buNone/>
            </a:pPr>
            <a:r>
              <a:rPr lang="ja-JP" altLang="en-US" dirty="0"/>
              <a:t>＝ソフトウェアで定義された無線機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一番簡略化した構造</a:t>
            </a:r>
            <a:endParaRPr kumimoji="1" lang="en-US" altLang="ja-JP" dirty="0"/>
          </a:p>
          <a:p>
            <a:pPr lvl="1"/>
            <a:r>
              <a:rPr lang="ja-JP" altLang="en-US" dirty="0"/>
              <a:t>構成物</a:t>
            </a:r>
            <a:endParaRPr lang="en-US" altLang="ja-JP" dirty="0"/>
          </a:p>
          <a:p>
            <a:pPr lvl="2"/>
            <a:r>
              <a:rPr lang="ja-JP" altLang="en-US" dirty="0"/>
              <a:t>アンテナ</a:t>
            </a:r>
            <a:endParaRPr lang="en-US" altLang="ja-JP" dirty="0"/>
          </a:p>
          <a:p>
            <a:pPr lvl="2"/>
            <a:r>
              <a:rPr kumimoji="1" lang="en-US" altLang="ja-JP" dirty="0"/>
              <a:t>ADC/DAC</a:t>
            </a:r>
          </a:p>
          <a:p>
            <a:pPr lvl="2"/>
            <a:r>
              <a:rPr kumimoji="1" lang="ja-JP" altLang="en-US" dirty="0"/>
              <a:t>処理器</a:t>
            </a:r>
            <a:r>
              <a:rPr kumimoji="1" lang="en-US" altLang="ja-JP" dirty="0"/>
              <a:t>(DSP=Digital Signal Processor)</a:t>
            </a:r>
          </a:p>
          <a:p>
            <a:pPr lvl="3"/>
            <a:r>
              <a:rPr kumimoji="1" lang="ja-JP" altLang="en-US" dirty="0"/>
              <a:t>ソフトウェアで処理を定義できる信号処理に特化したプロセッサ</a:t>
            </a:r>
            <a:endParaRPr kumimoji="1" lang="en-US" altLang="ja-JP" dirty="0"/>
          </a:p>
          <a:p>
            <a:pPr lvl="4"/>
            <a:r>
              <a:rPr lang="en-US" altLang="ja-JP" dirty="0"/>
              <a:t>PC</a:t>
            </a:r>
            <a:r>
              <a:rPr lang="ja-JP" altLang="en-US" dirty="0"/>
              <a:t>で代用可能！</a:t>
            </a:r>
            <a:endParaRPr lang="en-US" altLang="ja-JP" dirty="0"/>
          </a:p>
          <a:p>
            <a:pPr lvl="4"/>
            <a:endParaRPr lang="en-US" altLang="ja-JP" dirty="0"/>
          </a:p>
          <a:p>
            <a:pPr lvl="1"/>
            <a:r>
              <a:rPr lang="ja-JP" altLang="en-US" dirty="0"/>
              <a:t>回路で処理しているものを</a:t>
            </a:r>
            <a:r>
              <a:rPr lang="en-US" altLang="ja-JP" dirty="0"/>
              <a:t>DSP</a:t>
            </a:r>
            <a:r>
              <a:rPr lang="ja-JP" altLang="en-US" dirty="0"/>
              <a:t>で処理しているだけ！</a:t>
            </a:r>
            <a:endParaRPr lang="en-US" altLang="ja-JP" dirty="0"/>
          </a:p>
          <a:p>
            <a:pPr lvl="2"/>
            <a:r>
              <a:rPr kumimoji="1" lang="ja-JP" altLang="en-US" dirty="0"/>
              <a:t>電波を</a:t>
            </a:r>
            <a:r>
              <a:rPr kumimoji="1" lang="en-US" altLang="ja-JP" dirty="0"/>
              <a:t>DSP</a:t>
            </a:r>
            <a:r>
              <a:rPr kumimoji="1" lang="ja-JP" altLang="en-US" dirty="0"/>
              <a:t>で処理できる形にする変換器≒</a:t>
            </a:r>
            <a:r>
              <a:rPr kumimoji="1" lang="en-US" altLang="ja-JP" dirty="0"/>
              <a:t>SDR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120B61-9C4C-4F3F-973C-49C6304A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3" y="3068960"/>
            <a:ext cx="3769313" cy="10818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C9F818B-DCA8-428B-A03B-A0E41CE5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3" y="3068961"/>
            <a:ext cx="3769313" cy="10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E1FF12-437E-4675-9EC8-E234FAA9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IQ(</a:t>
            </a:r>
            <a:r>
              <a:rPr kumimoji="1" lang="ja-JP" altLang="en-US" dirty="0"/>
              <a:t>変調</a:t>
            </a:r>
            <a:r>
              <a:rPr kumimoji="1" lang="en-US" altLang="ja-JP" dirty="0"/>
              <a:t>)</a:t>
            </a:r>
            <a:r>
              <a:rPr kumimoji="1" lang="ja-JP" altLang="en-US" dirty="0"/>
              <a:t>だけ、理解する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F867CD-6953-42F5-8914-7AFE167AC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ディジタル通信＝データ通信</a:t>
            </a:r>
            <a:endParaRPr kumimoji="1" lang="en-US" altLang="ja-JP" dirty="0"/>
          </a:p>
          <a:p>
            <a:pPr lvl="1"/>
            <a:r>
              <a:rPr lang="ja-JP" altLang="en-US" dirty="0"/>
              <a:t>それを実現しているのが</a:t>
            </a:r>
            <a:r>
              <a:rPr lang="en-US" altLang="ja-JP" dirty="0"/>
              <a:t>IQ</a:t>
            </a:r>
            <a:r>
              <a:rPr lang="ja-JP" altLang="en-US" dirty="0"/>
              <a:t>変調</a:t>
            </a:r>
            <a:endParaRPr kumimoji="1" lang="en-US" altLang="ja-JP" dirty="0"/>
          </a:p>
          <a:p>
            <a:pPr lvl="2"/>
            <a:r>
              <a:rPr lang="ja-JP" altLang="en-US" dirty="0"/>
              <a:t>実は、</a:t>
            </a:r>
            <a:r>
              <a:rPr lang="en-US" altLang="ja-JP" dirty="0" err="1"/>
              <a:t>GNURadio</a:t>
            </a:r>
            <a:r>
              <a:rPr lang="ja-JP" altLang="en-US" dirty="0"/>
              <a:t>を使う上では使わない・・・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B9309E6-3ED0-4AAB-8255-DCB45F2D5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78" y="5127451"/>
            <a:ext cx="3743325" cy="16859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EF0B18-A8D7-4DB4-9780-98EEF2D7D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28864"/>
            <a:ext cx="3981450" cy="1676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44FBA3-C1A7-4809-A5F2-7729313C5B81}"/>
              </a:ext>
            </a:extLst>
          </p:cNvPr>
          <p:cNvSpPr txBox="1"/>
          <p:nvPr/>
        </p:nvSpPr>
        <p:spPr>
          <a:xfrm>
            <a:off x="5292080" y="6147763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出典：</a:t>
            </a:r>
            <a:r>
              <a:rPr lang="en-US" altLang="ja-JP" sz="1600" dirty="0"/>
              <a:t>http://www.ni.com/tutorial/4805/ja/</a:t>
            </a:r>
            <a:endParaRPr kumimoji="1" lang="ja-JP" altLang="en-US" sz="1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00D6261-88B3-4841-80D8-BAB21BF6A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78487"/>
            <a:ext cx="2608056" cy="20186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CA41C5F-DBE0-4675-9CAE-0927DD7C6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09766"/>
            <a:ext cx="3096344" cy="25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7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7392EE-7AD8-4DEB-BCC1-B0D1FE16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なぜ、</a:t>
            </a:r>
            <a:r>
              <a:rPr kumimoji="1" lang="en-US" altLang="ja-JP" dirty="0"/>
              <a:t>SDR</a:t>
            </a:r>
            <a:r>
              <a:rPr kumimoji="1" lang="ja-JP" altLang="en-US" dirty="0"/>
              <a:t>を利用するのか？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E1DAF-C04D-4BF7-B730-A1350C9A8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無線はデジタルデータの時代へ</a:t>
            </a:r>
            <a:endParaRPr lang="en-US" altLang="ja-JP" dirty="0"/>
          </a:p>
          <a:p>
            <a:pPr lvl="1"/>
            <a:r>
              <a:rPr kumimoji="1" lang="ja-JP" altLang="en-US" dirty="0"/>
              <a:t>商用無線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地デジ</a:t>
            </a:r>
            <a:endParaRPr kumimoji="1" lang="en-US" altLang="ja-JP" dirty="0"/>
          </a:p>
          <a:p>
            <a:pPr lvl="2"/>
            <a:r>
              <a:rPr lang="en-US" altLang="ja-JP" dirty="0"/>
              <a:t>LTE</a:t>
            </a:r>
            <a:r>
              <a:rPr lang="ja-JP" altLang="en-US" dirty="0"/>
              <a:t>や</a:t>
            </a:r>
            <a:r>
              <a:rPr lang="en-US" altLang="ja-JP" dirty="0"/>
              <a:t>5G</a:t>
            </a:r>
            <a:r>
              <a:rPr lang="ja-JP" altLang="en-US" dirty="0"/>
              <a:t>の</a:t>
            </a:r>
            <a:r>
              <a:rPr lang="en-US" altLang="ja-JP" dirty="0"/>
              <a:t>VoIP</a:t>
            </a:r>
            <a:r>
              <a:rPr lang="ja-JP" altLang="en-US" dirty="0"/>
              <a:t>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地上のアマチュア無線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JT65</a:t>
            </a:r>
          </a:p>
          <a:p>
            <a:pPr lvl="1"/>
            <a:r>
              <a:rPr lang="ja-JP" altLang="en-US" dirty="0"/>
              <a:t>アマチュア衛星</a:t>
            </a:r>
            <a:endParaRPr lang="en-US" altLang="ja-JP" dirty="0"/>
          </a:p>
          <a:p>
            <a:pPr lvl="2"/>
            <a:r>
              <a:rPr lang="en-US" altLang="ja-JP" dirty="0"/>
              <a:t>GMSK9600</a:t>
            </a:r>
            <a:r>
              <a:rPr lang="ja-JP" altLang="en-US" dirty="0"/>
              <a:t>以上のデータ通信の高速化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市販の（アマチュア）無線機では受信できない</a:t>
            </a:r>
            <a:endParaRPr kumimoji="1" lang="en-US" altLang="ja-JP" dirty="0"/>
          </a:p>
          <a:p>
            <a:pPr lvl="1"/>
            <a:r>
              <a:rPr lang="ja-JP" altLang="en-US" dirty="0"/>
              <a:t>こともないが、</a:t>
            </a:r>
            <a:r>
              <a:rPr lang="en-US" altLang="ja-JP" dirty="0"/>
              <a:t>PC</a:t>
            </a:r>
            <a:r>
              <a:rPr lang="ja-JP" altLang="en-US" dirty="0"/>
              <a:t>などと連携が必要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68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8B4AA-DBA0-440E-8E28-651A7B5F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しかし・・・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744C2A-DB7C-449C-946D-C0331C22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SDR</a:t>
            </a:r>
            <a:r>
              <a:rPr kumimoji="1" lang="ja-JP" altLang="en-US" dirty="0"/>
              <a:t>の弱点</a:t>
            </a:r>
            <a:endParaRPr kumimoji="1" lang="en-US" altLang="ja-JP" dirty="0"/>
          </a:p>
          <a:p>
            <a:pPr lvl="1"/>
            <a:r>
              <a:rPr lang="ja-JP" altLang="en-US" dirty="0"/>
              <a:t>無線機としての出来が悪い</a:t>
            </a:r>
            <a:endParaRPr lang="en-US" altLang="ja-JP" dirty="0"/>
          </a:p>
          <a:p>
            <a:pPr lvl="2"/>
            <a:r>
              <a:rPr kumimoji="1" lang="ja-JP" altLang="en-US" dirty="0"/>
              <a:t>感度が低い</a:t>
            </a:r>
            <a:endParaRPr kumimoji="1" lang="en-US" altLang="ja-JP" dirty="0"/>
          </a:p>
          <a:p>
            <a:pPr lvl="1"/>
            <a:r>
              <a:rPr lang="ja-JP" altLang="en-US" dirty="0"/>
              <a:t>免許状の申請が大変</a:t>
            </a:r>
            <a:endParaRPr lang="en-US" altLang="ja-JP" dirty="0"/>
          </a:p>
          <a:p>
            <a:pPr lvl="2"/>
            <a:r>
              <a:rPr lang="ja-JP" altLang="en-US" dirty="0"/>
              <a:t>申請前例がない</a:t>
            </a:r>
            <a:r>
              <a:rPr lang="en-US" altLang="ja-JP" dirty="0"/>
              <a:t>SDR</a:t>
            </a:r>
            <a:r>
              <a:rPr lang="ja-JP" altLang="en-US" dirty="0"/>
              <a:t>が大半</a:t>
            </a:r>
            <a:endParaRPr lang="en-US" altLang="ja-JP" dirty="0"/>
          </a:p>
          <a:p>
            <a:pPr lvl="2"/>
            <a:r>
              <a:rPr lang="en-US" altLang="ja-JP" dirty="0"/>
              <a:t>SDR</a:t>
            </a:r>
            <a:r>
              <a:rPr lang="ja-JP" altLang="en-US" dirty="0"/>
              <a:t>の利点を殺して、特定電波で申請する必要がある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最強の組み合わせは実は・・・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市販のアマチュア無線設備＋（</a:t>
            </a:r>
            <a:r>
              <a:rPr lang="en-US" altLang="ja-JP" dirty="0"/>
              <a:t>SDR</a:t>
            </a:r>
            <a:r>
              <a:rPr lang="ja-JP" altLang="en-US" dirty="0"/>
              <a:t>＋）</a:t>
            </a:r>
            <a:r>
              <a:rPr kumimoji="1" lang="en-US" altLang="ja-JP" dirty="0" err="1"/>
              <a:t>GNURadio</a:t>
            </a:r>
            <a:endParaRPr lang="en-US" altLang="ja-JP" dirty="0"/>
          </a:p>
          <a:p>
            <a:pPr lvl="3"/>
            <a:r>
              <a:rPr kumimoji="1" lang="en-US" altLang="ja-JP" dirty="0" err="1"/>
              <a:t>GNURadio</a:t>
            </a:r>
            <a:r>
              <a:rPr kumimoji="1" lang="ja-JP" altLang="en-US" dirty="0"/>
              <a:t>の出力を</a:t>
            </a:r>
            <a:r>
              <a:rPr kumimoji="1" lang="en-US" altLang="ja-JP" dirty="0"/>
              <a:t>Audio</a:t>
            </a:r>
            <a:r>
              <a:rPr kumimoji="1" lang="ja-JP" altLang="en-US" dirty="0"/>
              <a:t>や</a:t>
            </a:r>
            <a:r>
              <a:rPr kumimoji="1" lang="en-US" altLang="ja-JP" dirty="0"/>
              <a:t>IF</a:t>
            </a:r>
            <a:r>
              <a:rPr kumimoji="1" lang="ja-JP" altLang="en-US" dirty="0"/>
              <a:t>として無線機に食わせる</a:t>
            </a:r>
            <a:endParaRPr kumimoji="1" lang="en-US" altLang="ja-JP" dirty="0"/>
          </a:p>
          <a:p>
            <a:pPr lvl="4"/>
            <a:r>
              <a:rPr lang="ja-JP" altLang="en-US" dirty="0"/>
              <a:t>この使い方は、演習の「</a:t>
            </a:r>
            <a:r>
              <a:rPr lang="en-US" altLang="ja-JP" dirty="0"/>
              <a:t>3</a:t>
            </a:r>
            <a:r>
              <a:rPr lang="ja-JP" altLang="en-US" dirty="0"/>
              <a:t>」でやります</a:t>
            </a:r>
            <a:endParaRPr lang="en-US" altLang="ja-JP" dirty="0"/>
          </a:p>
          <a:p>
            <a:pPr lvl="3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139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/>
              <a:t>SDR</a:t>
            </a:r>
            <a:r>
              <a:rPr lang="ja-JP" altLang="en-US" sz="3600" dirty="0"/>
              <a:t>の基本と必要機材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293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557B2-A407-4DAB-AA79-7A2C3F39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市販の</a:t>
            </a:r>
            <a:r>
              <a:rPr kumimoji="1" lang="en-US" altLang="ja-JP" dirty="0"/>
              <a:t>SDR</a:t>
            </a:r>
            <a:r>
              <a:rPr kumimoji="1" lang="ja-JP" altLang="en-US" dirty="0"/>
              <a:t>一覧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CC6F0F-5909-402C-9A1C-DD132D27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6416051"/>
            <a:ext cx="2232248" cy="265549"/>
          </a:xfrm>
        </p:spPr>
        <p:txBody>
          <a:bodyPr/>
          <a:lstStyle/>
          <a:p>
            <a:r>
              <a:rPr kumimoji="1" lang="en-US" altLang="ja-JP" sz="1200" dirty="0" err="1"/>
              <a:t>LimeSDR</a:t>
            </a:r>
            <a:r>
              <a:rPr kumimoji="1" lang="ja-JP" altLang="en-US" sz="1200" dirty="0"/>
              <a:t>のサイトより転載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D2D2B0-A79E-4F9B-8FDF-A7F882661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7" y="908050"/>
            <a:ext cx="6306430" cy="5534797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182633A-3302-49A0-A092-79CB782FD3EA}"/>
              </a:ext>
            </a:extLst>
          </p:cNvPr>
          <p:cNvSpPr txBox="1">
            <a:spLocks/>
          </p:cNvSpPr>
          <p:nvPr/>
        </p:nvSpPr>
        <p:spPr bwMode="auto">
          <a:xfrm>
            <a:off x="6668108" y="1196752"/>
            <a:ext cx="2368388" cy="52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Blip>
                <a:blip r:embed="rId3"/>
              </a:buBlip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/>
              <a:t>Freq</a:t>
            </a:r>
            <a:r>
              <a:rPr lang="ja-JP" altLang="en-US" sz="1800" dirty="0"/>
              <a:t> </a:t>
            </a:r>
            <a:r>
              <a:rPr lang="en-US" altLang="ja-JP" sz="1800" dirty="0"/>
              <a:t>Range</a:t>
            </a:r>
          </a:p>
          <a:p>
            <a:pPr lvl="1"/>
            <a:r>
              <a:rPr lang="ja-JP" altLang="en-US" sz="1400" dirty="0"/>
              <a:t>短波非対応が多い</a:t>
            </a:r>
            <a:endParaRPr lang="en-US" altLang="ja-JP" sz="1400" dirty="0"/>
          </a:p>
          <a:p>
            <a:pPr lvl="1"/>
            <a:r>
              <a:rPr lang="en-US" altLang="ja-JP" sz="1400" dirty="0"/>
              <a:t>6GHz</a:t>
            </a:r>
            <a:r>
              <a:rPr lang="ja-JP" altLang="en-US" sz="1400" dirty="0"/>
              <a:t>が</a:t>
            </a:r>
            <a:r>
              <a:rPr lang="en-US" altLang="ja-JP" sz="1400" dirty="0"/>
              <a:t>Max</a:t>
            </a:r>
          </a:p>
          <a:p>
            <a:r>
              <a:rPr lang="en-US" altLang="ja-JP" sz="1800" dirty="0"/>
              <a:t>Sample Depth</a:t>
            </a:r>
          </a:p>
          <a:p>
            <a:pPr lvl="1"/>
            <a:r>
              <a:rPr lang="en-US" altLang="ja-JP" sz="1400" dirty="0"/>
              <a:t>12bit</a:t>
            </a:r>
            <a:r>
              <a:rPr lang="ja-JP" altLang="en-US" sz="1400" dirty="0"/>
              <a:t>欲しい</a:t>
            </a:r>
            <a:endParaRPr lang="en-US" altLang="ja-JP" sz="1400" dirty="0"/>
          </a:p>
          <a:p>
            <a:r>
              <a:rPr lang="ja-JP" altLang="en-US" sz="1800" dirty="0"/>
              <a:t>価格</a:t>
            </a:r>
            <a:endParaRPr lang="en-US" altLang="ja-JP" sz="1800" dirty="0"/>
          </a:p>
          <a:p>
            <a:pPr lvl="1"/>
            <a:r>
              <a:rPr lang="en-US" altLang="ja-JP" sz="1400" dirty="0"/>
              <a:t>1</a:t>
            </a:r>
            <a:r>
              <a:rPr lang="ja-JP" altLang="en-US" sz="1400" dirty="0"/>
              <a:t>万台～</a:t>
            </a:r>
            <a:endParaRPr lang="en-US" altLang="ja-JP" sz="1400" dirty="0"/>
          </a:p>
          <a:p>
            <a:r>
              <a:rPr lang="ja-JP" altLang="en-US" sz="1800" dirty="0"/>
              <a:t>対応ソフト</a:t>
            </a:r>
            <a:endParaRPr lang="en-US" altLang="ja-JP" sz="1800" dirty="0"/>
          </a:p>
          <a:p>
            <a:pPr lvl="1"/>
            <a:r>
              <a:rPr lang="en-US" altLang="ja-JP" sz="1400" dirty="0" err="1"/>
              <a:t>GNURadio</a:t>
            </a:r>
            <a:endParaRPr lang="en-US" altLang="ja-JP" sz="1400" dirty="0"/>
          </a:p>
          <a:p>
            <a:pPr lvl="1"/>
            <a:r>
              <a:rPr lang="en-US" altLang="ja-JP" sz="1400" dirty="0"/>
              <a:t>MATLAB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48111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8DD10A-7677-4021-90E9-A1DFBB19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おすすめ機器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2C44F0-E382-4224-897A-C47333A2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対応周波数</a:t>
            </a:r>
            <a:endParaRPr kumimoji="1" lang="en-US" altLang="ja-JP" dirty="0"/>
          </a:p>
          <a:p>
            <a:pPr lvl="1"/>
            <a:r>
              <a:rPr lang="en-US" altLang="ja-JP" dirty="0"/>
              <a:t>5GHz</a:t>
            </a:r>
            <a:r>
              <a:rPr lang="ja-JP" altLang="en-US" dirty="0"/>
              <a:t>以上</a:t>
            </a:r>
            <a:endParaRPr lang="en-US" altLang="ja-JP" dirty="0"/>
          </a:p>
          <a:p>
            <a:pPr lvl="2"/>
            <a:r>
              <a:rPr lang="en-US" altLang="ja-JP" dirty="0"/>
              <a:t>BladeRF2</a:t>
            </a:r>
          </a:p>
          <a:p>
            <a:r>
              <a:rPr kumimoji="1" lang="ja-JP" altLang="en-US" dirty="0"/>
              <a:t>対応ソフトウェア</a:t>
            </a:r>
            <a:endParaRPr kumimoji="1" lang="en-US" altLang="ja-JP" dirty="0"/>
          </a:p>
          <a:p>
            <a:pPr lvl="1"/>
            <a:r>
              <a:rPr lang="en-US" altLang="ja-JP" dirty="0"/>
              <a:t>MATLAB</a:t>
            </a:r>
            <a:r>
              <a:rPr lang="ja-JP" altLang="en-US" dirty="0"/>
              <a:t>対応</a:t>
            </a:r>
            <a:endParaRPr lang="en-US" altLang="ja-JP" dirty="0"/>
          </a:p>
          <a:p>
            <a:pPr lvl="2"/>
            <a:r>
              <a:rPr kumimoji="1" lang="en-US" altLang="ja-JP" dirty="0" err="1"/>
              <a:t>PlutoSDR</a:t>
            </a:r>
            <a:endParaRPr kumimoji="1" lang="en-US" altLang="ja-JP" dirty="0"/>
          </a:p>
          <a:p>
            <a:r>
              <a:rPr lang="ja-JP" altLang="en-US" dirty="0"/>
              <a:t>サイズと価格</a:t>
            </a:r>
            <a:endParaRPr lang="en-US" altLang="ja-JP" dirty="0"/>
          </a:p>
          <a:p>
            <a:pPr lvl="1"/>
            <a:r>
              <a:rPr kumimoji="1" lang="ja-JP" altLang="en-US" dirty="0"/>
              <a:t>ドングルサイズ</a:t>
            </a:r>
            <a:endParaRPr kumimoji="1" lang="en-US" altLang="ja-JP" dirty="0"/>
          </a:p>
          <a:p>
            <a:pPr lvl="2"/>
            <a:r>
              <a:rPr lang="en-US" altLang="ja-JP" dirty="0" err="1"/>
              <a:t>LimeSDR</a:t>
            </a:r>
            <a:r>
              <a:rPr lang="ja-JP" altLang="en-US" dirty="0"/>
              <a:t> </a:t>
            </a:r>
            <a:r>
              <a:rPr lang="en-US" altLang="ja-JP" dirty="0"/>
              <a:t>mini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4846AD-A6F5-4D4F-92FD-48A7086E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24568"/>
            <a:ext cx="3261122" cy="25183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4532C45-8668-40A0-B11E-5211EDFE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83" y="1052736"/>
            <a:ext cx="3315938" cy="22177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C4EAF75-FD07-43F0-87CF-28F33551A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45224"/>
            <a:ext cx="3190123" cy="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/>
              <a:t>SDR</a:t>
            </a:r>
            <a:r>
              <a:rPr lang="ja-JP" altLang="en-US" sz="3600" dirty="0"/>
              <a:t>を使う</a:t>
            </a:r>
            <a:endParaRPr lang="en-US" altLang="ja-JP" sz="3600" dirty="0"/>
          </a:p>
          <a:p>
            <a:pPr lvl="1" algn="ctr"/>
            <a:r>
              <a:rPr lang="ja-JP" altLang="en-US" dirty="0"/>
              <a:t>アナログ受信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60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DA7BF-47F7-401D-9215-FAF282DF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用のアナログ受信ソフトウェア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5F3509-92E5-4489-8395-3208AE208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SDR-Radio V3</a:t>
            </a:r>
          </a:p>
          <a:p>
            <a:pPr lvl="1"/>
            <a:r>
              <a:rPr lang="en-US" altLang="ja-JP" dirty="0">
                <a:hlinkClick r:id="rId2"/>
              </a:rPr>
              <a:t>http://sdr-radio.com/</a:t>
            </a:r>
            <a:endParaRPr lang="en-US" altLang="ja-JP" dirty="0"/>
          </a:p>
          <a:p>
            <a:r>
              <a:rPr lang="ja-JP" altLang="en-US" dirty="0"/>
              <a:t>対応環境</a:t>
            </a:r>
            <a:endParaRPr lang="en-US" altLang="ja-JP" dirty="0"/>
          </a:p>
          <a:p>
            <a:pPr lvl="1"/>
            <a:r>
              <a:rPr lang="en-US" altLang="ja-JP" dirty="0"/>
              <a:t>Windows 7 or higher</a:t>
            </a:r>
            <a:r>
              <a:rPr lang="ja-JP" altLang="en-US" dirty="0"/>
              <a:t> </a:t>
            </a:r>
            <a:r>
              <a:rPr lang="en-US" altLang="ja-JP" dirty="0"/>
              <a:t>(32bit &amp; 64bit)</a:t>
            </a:r>
          </a:p>
          <a:p>
            <a:pPr lvl="2"/>
            <a:endParaRPr kumimoji="1"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r>
              <a:rPr lang="en-US" altLang="ja-JP" dirty="0"/>
              <a:t>5000</a:t>
            </a:r>
            <a:r>
              <a:rPr lang="ja-JP" altLang="en-US" dirty="0"/>
              <a:t>円で誰でも作れる新世代衛星地上局</a:t>
            </a:r>
            <a:endParaRPr lang="en-US" altLang="ja-JP" dirty="0"/>
          </a:p>
          <a:p>
            <a:pPr lvl="2"/>
            <a:r>
              <a:rPr lang="en-US" altLang="ja-JP" dirty="0">
                <a:hlinkClick r:id="rId3"/>
              </a:rPr>
              <a:t>https://www.slideshare.net/noritsuna/5000-77691748</a:t>
            </a:r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5D74F1-46ED-4300-8937-65C3C7B49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/>
        </p:blipFill>
        <p:spPr>
          <a:xfrm>
            <a:off x="2627784" y="3068960"/>
            <a:ext cx="372571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9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2B796D-F94F-4CB4-83B1-DE6DD654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自己紹介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6CA97D-7BD2-49C9-B76B-76E27E3D07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/>
              <a:t>個人情報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今村謙之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いまむらのり</a:t>
            </a:r>
            <a:r>
              <a:rPr kumimoji="1" lang="ja-JP" altLang="en-US" dirty="0" err="1"/>
              <a:t>つな</a:t>
            </a:r>
            <a:endParaRPr kumimoji="1" lang="en-US" altLang="ja-JP" dirty="0"/>
          </a:p>
          <a:p>
            <a:pPr lvl="1"/>
            <a:r>
              <a:rPr lang="en-US" altLang="ja-JP" dirty="0"/>
              <a:t>JI1SZP</a:t>
            </a:r>
          </a:p>
          <a:p>
            <a:pPr lvl="2"/>
            <a:r>
              <a:rPr lang="ja-JP" altLang="en-US" dirty="0"/>
              <a:t>平</a:t>
            </a:r>
            <a:r>
              <a:rPr lang="en-US" altLang="ja-JP" dirty="0"/>
              <a:t>28.4.22</a:t>
            </a:r>
            <a:r>
              <a:rPr lang="ja-JP" altLang="en-US" dirty="0"/>
              <a:t>開局</a:t>
            </a:r>
            <a:endParaRPr lang="en-US" altLang="ja-JP" dirty="0"/>
          </a:p>
          <a:p>
            <a:pPr lvl="1"/>
            <a:r>
              <a:rPr kumimoji="1" lang="ja-JP" altLang="en-US" dirty="0"/>
              <a:t>群馬県館林市</a:t>
            </a:r>
            <a:endParaRPr lang="en-US" altLang="ja-JP" dirty="0"/>
          </a:p>
          <a:p>
            <a:r>
              <a:rPr lang="ja-JP" altLang="en-US" dirty="0"/>
              <a:t>衛星通信シャック</a:t>
            </a:r>
            <a:endParaRPr lang="en-US" altLang="ja-JP" dirty="0"/>
          </a:p>
          <a:p>
            <a:pPr lvl="1"/>
            <a:r>
              <a:rPr lang="ja-JP" altLang="en-US" dirty="0"/>
              <a:t>無線機</a:t>
            </a:r>
            <a:endParaRPr lang="en-US" altLang="ja-JP" dirty="0"/>
          </a:p>
          <a:p>
            <a:pPr lvl="2"/>
            <a:r>
              <a:rPr lang="en-US" altLang="ja-JP" dirty="0"/>
              <a:t>IC-9100 + UX-9100</a:t>
            </a:r>
          </a:p>
          <a:p>
            <a:pPr lvl="2"/>
            <a:r>
              <a:rPr lang="en-US" altLang="ja-JP" dirty="0" err="1"/>
              <a:t>LimeSDR</a:t>
            </a:r>
            <a:endParaRPr lang="en-US" altLang="ja-JP" dirty="0"/>
          </a:p>
          <a:p>
            <a:pPr lvl="1"/>
            <a:r>
              <a:rPr lang="ja-JP" altLang="en-US" dirty="0"/>
              <a:t>アンテナ</a:t>
            </a:r>
            <a:endParaRPr lang="en-US" altLang="ja-JP" dirty="0"/>
          </a:p>
          <a:p>
            <a:pPr lvl="2"/>
            <a:r>
              <a:rPr lang="en-US" altLang="ja-JP" dirty="0"/>
              <a:t>RC5B-3 + ERC5A</a:t>
            </a:r>
          </a:p>
          <a:p>
            <a:pPr lvl="2"/>
            <a:r>
              <a:rPr kumimoji="1" lang="en-US" altLang="ja-JP" dirty="0"/>
              <a:t>1.6m </a:t>
            </a:r>
            <a:r>
              <a:rPr kumimoji="1" lang="ja-JP" altLang="en-US" dirty="0"/>
              <a:t>パラボラ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54AE1F5-0C48-4B60-A51A-E7B891E8C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9933" y="1808820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20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3D9CB-9757-4459-A5D2-C67244DA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を地上局として使う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BBBC118-50DF-46FE-9C38-0CCDDE2A3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33" y="1125538"/>
            <a:ext cx="7103533" cy="5327650"/>
          </a:xfr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F3CA921D-BE5F-45ED-90BD-D3AF8FB78298}"/>
              </a:ext>
            </a:extLst>
          </p:cNvPr>
          <p:cNvSpPr/>
          <p:nvPr/>
        </p:nvSpPr>
        <p:spPr>
          <a:xfrm>
            <a:off x="1835696" y="1268760"/>
            <a:ext cx="1872208" cy="792088"/>
          </a:xfrm>
          <a:prstGeom prst="wedgeRoundRectCallout">
            <a:avLst>
              <a:gd name="adj1" fmla="val 50916"/>
              <a:gd name="adj2" fmla="val 1234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SDR</a:t>
            </a:r>
          </a:p>
          <a:p>
            <a:pPr algn="ctr"/>
            <a:r>
              <a:rPr kumimoji="1" lang="ja-JP" altLang="en-US" dirty="0"/>
              <a:t>ソフトウェア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D5FCBF45-3A78-485E-8018-A0B01D70D9A6}"/>
              </a:ext>
            </a:extLst>
          </p:cNvPr>
          <p:cNvSpPr/>
          <p:nvPr/>
        </p:nvSpPr>
        <p:spPr>
          <a:xfrm>
            <a:off x="236529" y="2266740"/>
            <a:ext cx="1872208" cy="792088"/>
          </a:xfrm>
          <a:prstGeom prst="wedgeRoundRectCallout">
            <a:avLst>
              <a:gd name="adj1" fmla="val 50916"/>
              <a:gd name="adj2" fmla="val 1234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衛星追尾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ソフトウェア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891416A-4F3B-4ED9-85EA-C4CB10585FF9}"/>
              </a:ext>
            </a:extLst>
          </p:cNvPr>
          <p:cNvSpPr/>
          <p:nvPr/>
        </p:nvSpPr>
        <p:spPr>
          <a:xfrm>
            <a:off x="5364088" y="1022531"/>
            <a:ext cx="2088232" cy="642273"/>
          </a:xfrm>
          <a:prstGeom prst="wedgeRoundRectCallout">
            <a:avLst>
              <a:gd name="adj1" fmla="val 30558"/>
              <a:gd name="adj2" fmla="val 15837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ロッドアンテナ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CC346C1-6D6A-48C3-A5FE-3D3EA7C7CEC7}"/>
              </a:ext>
            </a:extLst>
          </p:cNvPr>
          <p:cNvSpPr/>
          <p:nvPr/>
        </p:nvSpPr>
        <p:spPr>
          <a:xfrm>
            <a:off x="6948264" y="3212976"/>
            <a:ext cx="2088232" cy="1146329"/>
          </a:xfrm>
          <a:prstGeom prst="wedgeRoundRectCallout">
            <a:avLst>
              <a:gd name="adj1" fmla="val -63164"/>
              <a:gd name="adj2" fmla="val 10346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RTL-SDR</a:t>
            </a:r>
          </a:p>
          <a:p>
            <a:pPr algn="ctr"/>
            <a:r>
              <a:rPr kumimoji="1" lang="ja-JP" altLang="en-US" dirty="0"/>
              <a:t>（ソフトウェア無線機）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77E1FA66-C6FB-44C3-B489-0C25B202ACC9}"/>
              </a:ext>
            </a:extLst>
          </p:cNvPr>
          <p:cNvSpPr/>
          <p:nvPr/>
        </p:nvSpPr>
        <p:spPr>
          <a:xfrm>
            <a:off x="2771800" y="5157192"/>
            <a:ext cx="2088232" cy="681762"/>
          </a:xfrm>
          <a:prstGeom prst="wedgeRoundRectCallout">
            <a:avLst>
              <a:gd name="adj1" fmla="val 65512"/>
              <a:gd name="adj2" fmla="val -8977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プリアンプ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678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DA7BF-47F7-401D-9215-FAF282DF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用の衛星追尾ソフトウェア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5F3509-92E5-4489-8395-3208AE208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SDR-Radio V3</a:t>
            </a:r>
          </a:p>
          <a:p>
            <a:pPr lvl="1"/>
            <a:r>
              <a:rPr lang="en-US" altLang="ja-JP" dirty="0">
                <a:hlinkClick r:id="rId2"/>
              </a:rPr>
              <a:t>http://sdr-radio.com/</a:t>
            </a:r>
            <a:endParaRPr lang="en-US" altLang="ja-JP" dirty="0"/>
          </a:p>
          <a:p>
            <a:r>
              <a:rPr lang="ja-JP" altLang="en-US" dirty="0"/>
              <a:t>対応環境</a:t>
            </a:r>
            <a:endParaRPr lang="en-US" altLang="ja-JP" dirty="0"/>
          </a:p>
          <a:p>
            <a:pPr lvl="1"/>
            <a:r>
              <a:rPr lang="en-US" altLang="ja-JP" dirty="0"/>
              <a:t>Windows 7 or higher</a:t>
            </a:r>
            <a:r>
              <a:rPr lang="ja-JP" altLang="en-US" dirty="0"/>
              <a:t> </a:t>
            </a:r>
            <a:r>
              <a:rPr lang="en-US" altLang="ja-JP" dirty="0"/>
              <a:t>(32bit &amp; 64bit)</a:t>
            </a:r>
          </a:p>
          <a:p>
            <a:pPr lvl="2"/>
            <a:endParaRPr kumimoji="1"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r>
              <a:rPr lang="en-US" altLang="ja-JP" dirty="0"/>
              <a:t>5000</a:t>
            </a:r>
            <a:r>
              <a:rPr lang="ja-JP" altLang="en-US" dirty="0"/>
              <a:t>円で誰でも作れる新世代衛星地上局</a:t>
            </a:r>
            <a:endParaRPr lang="en-US" altLang="ja-JP" dirty="0"/>
          </a:p>
          <a:p>
            <a:pPr lvl="2"/>
            <a:r>
              <a:rPr lang="en-US" altLang="ja-JP" dirty="0">
                <a:hlinkClick r:id="rId3"/>
              </a:rPr>
              <a:t>https://www.slideshare.net/noritsuna/5000-77691748</a:t>
            </a:r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5D74F1-46ED-4300-8937-65C3C7B49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/>
        </p:blipFill>
        <p:spPr>
          <a:xfrm>
            <a:off x="2627784" y="3068960"/>
            <a:ext cx="372571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4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/>
              <a:t>SDR</a:t>
            </a:r>
            <a:r>
              <a:rPr lang="ja-JP" altLang="en-US" sz="3600" dirty="0"/>
              <a:t>を使う</a:t>
            </a:r>
            <a:endParaRPr lang="en-US" altLang="ja-JP" sz="3600" dirty="0"/>
          </a:p>
          <a:p>
            <a:pPr lvl="1" algn="ctr"/>
            <a:r>
              <a:rPr lang="ja-JP" altLang="en-US" dirty="0"/>
              <a:t>ディジタル送信</a:t>
            </a:r>
            <a:endParaRPr lang="en-US" altLang="ja-JP" dirty="0"/>
          </a:p>
          <a:p>
            <a:pPr lvl="1" algn="ctr"/>
            <a:r>
              <a:rPr lang="ja-JP" altLang="en-US" dirty="0"/>
              <a:t>ディジタル受信</a:t>
            </a:r>
            <a:endParaRPr lang="en-US" altLang="ja-JP" dirty="0"/>
          </a:p>
          <a:p>
            <a:pPr lvl="1" algn="ctr"/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アナログ送信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lvl="1" algn="ctr"/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アナログ受信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4622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5F541F-0BC0-4256-AD72-EDF1CE7F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SDR</a:t>
            </a:r>
            <a:r>
              <a:rPr kumimoji="1" lang="ja-JP" altLang="en-US" dirty="0"/>
              <a:t>用のディジタル送受信ソフトウェア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DFFC10-67AA-4C23-A14F-B22BD546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GNURadio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オープンソースのソフトウェア信号処理器</a:t>
            </a:r>
            <a:endParaRPr kumimoji="1" lang="en-US" altLang="ja-JP" dirty="0"/>
          </a:p>
          <a:p>
            <a:pPr lvl="2"/>
            <a:r>
              <a:rPr lang="ja-JP" altLang="en-US" dirty="0"/>
              <a:t>フロー・ダイヤグラムによる実装が可能</a:t>
            </a:r>
            <a:endParaRPr lang="en-US" altLang="ja-JP" dirty="0"/>
          </a:p>
          <a:p>
            <a:pPr lvl="3"/>
            <a:r>
              <a:rPr kumimoji="1" lang="ja-JP" altLang="en-US" dirty="0"/>
              <a:t>ディジタル処理を行うためのソフトウェア</a:t>
            </a:r>
            <a:endParaRPr kumimoji="1" lang="en-US" altLang="ja-JP" dirty="0"/>
          </a:p>
          <a:p>
            <a:pPr lvl="4"/>
            <a:r>
              <a:rPr kumimoji="1" lang="ja-JP" altLang="en-US" dirty="0"/>
              <a:t>同様の機能を持つ商用のソフトウェア信号処理器</a:t>
            </a:r>
            <a:endParaRPr kumimoji="1" lang="en-US" altLang="ja-JP" dirty="0"/>
          </a:p>
          <a:p>
            <a:pPr lvl="5"/>
            <a:r>
              <a:rPr lang="en-US" altLang="ja-JP" dirty="0"/>
              <a:t>MATLAB</a:t>
            </a:r>
            <a:r>
              <a:rPr lang="ja-JP" altLang="en-US" dirty="0"/>
              <a:t>の</a:t>
            </a:r>
            <a:r>
              <a:rPr lang="en-US" altLang="ja-JP" dirty="0"/>
              <a:t>Simulink</a:t>
            </a:r>
          </a:p>
          <a:p>
            <a:pPr lvl="5"/>
            <a:r>
              <a:rPr kumimoji="1" lang="en-US" altLang="ja-JP" dirty="0"/>
              <a:t>LabVIEW</a:t>
            </a:r>
            <a:r>
              <a:rPr lang="ja-JP" altLang="en-US" dirty="0"/>
              <a:t>の</a:t>
            </a:r>
            <a:r>
              <a:rPr kumimoji="1" lang="en-US" altLang="ja-JP" dirty="0"/>
              <a:t>VI</a:t>
            </a:r>
          </a:p>
          <a:p>
            <a:pPr lvl="1"/>
            <a:r>
              <a:rPr lang="ja-JP" altLang="en-US" dirty="0"/>
              <a:t>動作環境</a:t>
            </a:r>
            <a:endParaRPr lang="en-US" altLang="ja-JP" dirty="0"/>
          </a:p>
          <a:p>
            <a:pPr lvl="2"/>
            <a:r>
              <a:rPr lang="en-US" altLang="ja-JP" dirty="0"/>
              <a:t>Windows and Linux</a:t>
            </a:r>
          </a:p>
          <a:p>
            <a:pPr lvl="3"/>
            <a:r>
              <a:rPr lang="en-US" altLang="ja-JP" sz="1400" dirty="0">
                <a:hlinkClick r:id="rId2"/>
              </a:rPr>
              <a:t>https://www.gnuradio.org/</a:t>
            </a:r>
            <a:endParaRPr lang="en-US" altLang="ja-JP" sz="1400" dirty="0"/>
          </a:p>
          <a:p>
            <a:pPr lvl="1"/>
            <a:r>
              <a:rPr lang="en-US" altLang="ja-JP" dirty="0"/>
              <a:t>GRC(</a:t>
            </a:r>
            <a:r>
              <a:rPr lang="en-US" altLang="ja-JP" dirty="0" err="1"/>
              <a:t>GNURadio</a:t>
            </a:r>
            <a:r>
              <a:rPr lang="en-US" altLang="ja-JP" dirty="0"/>
              <a:t>-companion)</a:t>
            </a:r>
          </a:p>
          <a:p>
            <a:pPr lvl="2"/>
            <a:r>
              <a:rPr lang="ja-JP" altLang="en-US" dirty="0"/>
              <a:t>フローダイヤグラムエディタ</a:t>
            </a:r>
            <a:endParaRPr lang="en-US" altLang="ja-JP" dirty="0"/>
          </a:p>
          <a:p>
            <a:pPr lvl="3"/>
            <a:r>
              <a:rPr lang="ja-JP" altLang="en-US" dirty="0"/>
              <a:t>ブロック</a:t>
            </a:r>
            <a:endParaRPr lang="en-US" altLang="ja-JP" dirty="0"/>
          </a:p>
          <a:p>
            <a:pPr lvl="4"/>
            <a:r>
              <a:rPr lang="ja-JP" altLang="en-US" dirty="0"/>
              <a:t>信号処理を行う単位</a:t>
            </a:r>
            <a:endParaRPr lang="en-US" altLang="ja-JP" dirty="0"/>
          </a:p>
          <a:p>
            <a:pPr lvl="3"/>
            <a:r>
              <a:rPr lang="ja-JP" altLang="en-US" dirty="0"/>
              <a:t>フロー</a:t>
            </a:r>
            <a:endParaRPr lang="en-US" altLang="ja-JP" dirty="0"/>
          </a:p>
          <a:p>
            <a:pPr lvl="4"/>
            <a:r>
              <a:rPr kumimoji="1" lang="ja-JP" altLang="en-US" dirty="0"/>
              <a:t>信号の伝達ライン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41BCCC4-307A-497F-A25F-5ABD55C0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451696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2AF53-D231-4C21-9193-C4A470B4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ディジタルは難しい？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3D1302-7113-457D-912F-40CAA7E1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必要な知識</a:t>
            </a:r>
            <a:endParaRPr lang="en-US" altLang="ja-JP" dirty="0"/>
          </a:p>
          <a:p>
            <a:pPr lvl="1"/>
            <a:r>
              <a:rPr lang="ja-JP" altLang="en-US" dirty="0"/>
              <a:t>アナログ無線</a:t>
            </a:r>
            <a:endParaRPr lang="en-US" altLang="ja-JP" dirty="0"/>
          </a:p>
          <a:p>
            <a:pPr lvl="1"/>
            <a:r>
              <a:rPr lang="ja-JP" altLang="en-US" dirty="0"/>
              <a:t>無線用語の英語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1A4990E-EFE0-4706-9F60-C2563E7F5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9314" r="44488" b="36658"/>
          <a:stretch/>
        </p:blipFill>
        <p:spPr>
          <a:xfrm>
            <a:off x="395536" y="2481737"/>
            <a:ext cx="8712968" cy="416707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65EF72-2684-4A3F-B492-2C3388E524DC}"/>
              </a:ext>
            </a:extLst>
          </p:cNvPr>
          <p:cNvSpPr/>
          <p:nvPr/>
        </p:nvSpPr>
        <p:spPr>
          <a:xfrm>
            <a:off x="1259632" y="2492896"/>
            <a:ext cx="6624736" cy="2376264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アナログ回路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endParaRPr lang="en-US" altLang="ja-JP" dirty="0">
              <a:solidFill>
                <a:schemeClr val="tx1"/>
              </a:solidFill>
            </a:endParaRPr>
          </a:p>
          <a:p>
            <a:pPr algn="r"/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endParaRPr lang="en-US" altLang="ja-JP" dirty="0">
              <a:solidFill>
                <a:schemeClr val="tx1"/>
              </a:solidFill>
            </a:endParaRPr>
          </a:p>
          <a:p>
            <a:pPr algn="r"/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endParaRPr lang="en-US" altLang="ja-JP" dirty="0">
              <a:solidFill>
                <a:schemeClr val="tx1"/>
              </a:solidFill>
            </a:endParaRPr>
          </a:p>
          <a:p>
            <a:pPr algn="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3FD501-2CFC-4DA1-B1CA-375D61694F24}"/>
              </a:ext>
            </a:extLst>
          </p:cNvPr>
          <p:cNvSpPr/>
          <p:nvPr/>
        </p:nvSpPr>
        <p:spPr>
          <a:xfrm>
            <a:off x="1272226" y="5013176"/>
            <a:ext cx="6624736" cy="1728192"/>
          </a:xfrm>
          <a:prstGeom prst="rect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ディジタル回路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endParaRPr lang="en-US" altLang="ja-JP" dirty="0">
              <a:solidFill>
                <a:schemeClr val="tx1"/>
              </a:solidFill>
            </a:endParaRPr>
          </a:p>
          <a:p>
            <a:pPr algn="r"/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endParaRPr lang="en-US" altLang="ja-JP" dirty="0">
              <a:solidFill>
                <a:schemeClr val="tx1"/>
              </a:solidFill>
            </a:endParaRPr>
          </a:p>
          <a:p>
            <a:pPr algn="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098DA-EDCC-4BBD-906F-F001DD3C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GNURadio</a:t>
            </a:r>
            <a:r>
              <a:rPr kumimoji="1" lang="ja-JP" altLang="en-US" dirty="0"/>
              <a:t>を使う利点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D6AE08-4152-49B0-8397-425A76DC7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大体のやりたいこと（変調回路）がインターネット上に存在している</a:t>
            </a:r>
            <a:endParaRPr kumimoji="1" lang="en-US" altLang="ja-JP" dirty="0"/>
          </a:p>
          <a:p>
            <a:pPr lvl="1"/>
            <a:r>
              <a:rPr lang="en-US" altLang="ja-JP" dirty="0"/>
              <a:t>JT65(</a:t>
            </a:r>
            <a:r>
              <a:rPr lang="ja-JP" altLang="en-US" dirty="0"/>
              <a:t>中身はない？</a:t>
            </a:r>
            <a:r>
              <a:rPr lang="en-US" altLang="ja-JP" dirty="0"/>
              <a:t>)</a:t>
            </a:r>
          </a:p>
          <a:p>
            <a:pPr lvl="2"/>
            <a:r>
              <a:rPr lang="en-US" altLang="ja-JP" dirty="0">
                <a:hlinkClick r:id="rId2"/>
              </a:rPr>
              <a:t>https://github.com/TheWylieStCoyote/gr-JT65</a:t>
            </a:r>
            <a:endParaRPr kumimoji="1" lang="en-US" altLang="ja-JP" dirty="0"/>
          </a:p>
          <a:p>
            <a:pPr lvl="1"/>
            <a:r>
              <a:rPr lang="en-US" altLang="ja-JP" dirty="0"/>
              <a:t>QPSK</a:t>
            </a:r>
          </a:p>
          <a:p>
            <a:pPr lvl="2"/>
            <a:r>
              <a:rPr lang="en-US" altLang="ja-JP" dirty="0">
                <a:hlinkClick r:id="rId3"/>
              </a:rPr>
              <a:t>https://wiki.gnuradio.org/index.php/Guided_Tutorial_PSK_Demodulation</a:t>
            </a:r>
            <a:endParaRPr lang="en-US" altLang="ja-JP" dirty="0"/>
          </a:p>
          <a:p>
            <a:pPr lvl="1"/>
            <a:r>
              <a:rPr kumimoji="1" lang="en-US" altLang="ja-JP" dirty="0"/>
              <a:t>DATV</a:t>
            </a:r>
          </a:p>
          <a:p>
            <a:pPr lvl="2"/>
            <a:r>
              <a:rPr lang="en-US" altLang="ja-JP" dirty="0">
                <a:hlinkClick r:id="rId4"/>
              </a:rPr>
              <a:t>https://github.com/csete/gr-datvexpress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ja-JP" altLang="en-US" dirty="0"/>
              <a:t>拾ってきて、ちょっといじるだけいろいろできる！</a:t>
            </a:r>
          </a:p>
        </p:txBody>
      </p:sp>
    </p:spTree>
    <p:extLst>
      <p:ext uri="{BB962C8B-B14F-4D97-AF65-F5344CB8AC3E}">
        <p14:creationId xmlns:p14="http://schemas.microsoft.com/office/powerpoint/2010/main" val="1378647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ja-JP" altLang="en-US" sz="3600" dirty="0"/>
              <a:t>チラ見せ</a:t>
            </a:r>
            <a:r>
              <a:rPr lang="en-US" altLang="ja-JP" sz="3600" dirty="0" err="1"/>
              <a:t>GNURadio</a:t>
            </a:r>
            <a:r>
              <a:rPr lang="ja-JP" altLang="en-US" sz="3600" dirty="0"/>
              <a:t>演習</a:t>
            </a:r>
            <a:endParaRPr lang="en-US" altLang="ja-JP" sz="3600" dirty="0"/>
          </a:p>
          <a:p>
            <a:pPr lvl="1" algn="ctr"/>
            <a:r>
              <a:rPr lang="ja-JP" altLang="en-US" sz="1800" dirty="0"/>
              <a:t>明日の演習をちょっとだけお見せします</a:t>
            </a:r>
            <a:endParaRPr lang="en-US" altLang="ja-JP" sz="1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95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C68AF9-8B89-4D5F-BD20-D34F2952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コンセプト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6B4795-206B-4FDB-929F-4A96268A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ディジタルの知識不要</a:t>
            </a:r>
            <a:endParaRPr lang="en-US" altLang="ja-JP" dirty="0"/>
          </a:p>
          <a:p>
            <a:pPr lvl="1"/>
            <a:r>
              <a:rPr lang="en-US" altLang="ja-JP" dirty="0"/>
              <a:t>IQ</a:t>
            </a:r>
            <a:r>
              <a:rPr lang="ja-JP" altLang="en-US" dirty="0"/>
              <a:t>の知識さえ、不要！</a:t>
            </a:r>
            <a:endParaRPr lang="en-US" altLang="ja-JP" dirty="0"/>
          </a:p>
          <a:p>
            <a:r>
              <a:rPr lang="ja-JP" altLang="en-US" dirty="0"/>
              <a:t>プログラミングの知識不要</a:t>
            </a:r>
            <a:endParaRPr lang="en-US" altLang="ja-JP" dirty="0"/>
          </a:p>
          <a:p>
            <a:pPr lvl="1"/>
            <a:r>
              <a:rPr kumimoji="1" lang="ja-JP" altLang="en-US" dirty="0"/>
              <a:t>必要な部分のみ、きちんと解説します</a:t>
            </a:r>
            <a:endParaRPr kumimoji="1" lang="en-US" altLang="ja-JP" dirty="0"/>
          </a:p>
          <a:p>
            <a:pPr lvl="2"/>
            <a:r>
              <a:rPr lang="en-US" altLang="ja-JP" dirty="0"/>
              <a:t>i</a:t>
            </a:r>
            <a:r>
              <a:rPr kumimoji="1" lang="en-US" altLang="ja-JP" dirty="0"/>
              <a:t>nt</a:t>
            </a:r>
            <a:r>
              <a:rPr kumimoji="1" lang="ja-JP" altLang="en-US" dirty="0"/>
              <a:t>などのプリミティブ型とは？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Python</a:t>
            </a:r>
            <a:r>
              <a:rPr kumimoji="1" lang="ja-JP" altLang="en-US" dirty="0"/>
              <a:t>とは何か？</a:t>
            </a:r>
            <a:endParaRPr kumimoji="1" lang="en-US" altLang="ja-JP" dirty="0"/>
          </a:p>
          <a:p>
            <a:pPr lvl="2"/>
            <a:r>
              <a:rPr lang="en-US" altLang="ja-JP" dirty="0"/>
              <a:t>git, configure, make</a:t>
            </a:r>
            <a:r>
              <a:rPr lang="ja-JP" altLang="en-US" dirty="0"/>
              <a:t>とは何か？</a:t>
            </a:r>
            <a:endParaRPr lang="en-US" altLang="ja-JP" dirty="0"/>
          </a:p>
          <a:p>
            <a:r>
              <a:rPr lang="en-US" altLang="ja-JP" dirty="0"/>
              <a:t>Linux/Ubuntu</a:t>
            </a:r>
            <a:r>
              <a:rPr lang="ja-JP" altLang="en-US" dirty="0"/>
              <a:t>の知識不要</a:t>
            </a:r>
            <a:endParaRPr lang="en-US" altLang="ja-JP" dirty="0"/>
          </a:p>
          <a:p>
            <a:pPr lvl="1"/>
            <a:r>
              <a:rPr kumimoji="1" lang="ja-JP" altLang="en-US" dirty="0"/>
              <a:t>必要なコマンドなどは、きちんと解説します</a:t>
            </a:r>
            <a:endParaRPr kumimoji="1" lang="en-US" altLang="ja-JP" dirty="0"/>
          </a:p>
          <a:p>
            <a:pPr lvl="2"/>
            <a:r>
              <a:rPr lang="en-US" altLang="ja-JP" dirty="0"/>
              <a:t>Linux</a:t>
            </a:r>
            <a:r>
              <a:rPr lang="ja-JP" altLang="en-US" dirty="0"/>
              <a:t>コマンドの基本</a:t>
            </a:r>
            <a:endParaRPr lang="en-US" altLang="ja-JP" dirty="0"/>
          </a:p>
          <a:p>
            <a:r>
              <a:rPr kumimoji="1" lang="ja-JP" altLang="en-US" dirty="0"/>
              <a:t>最終習得知識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インターネットにある</a:t>
            </a:r>
            <a:r>
              <a:rPr kumimoji="1" lang="en-US" altLang="ja-JP" dirty="0" err="1"/>
              <a:t>GNURadio</a:t>
            </a:r>
            <a:r>
              <a:rPr kumimoji="1" lang="ja-JP" altLang="en-US" dirty="0"/>
              <a:t>レシピを改造して、使いこなせるようにする！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462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B5C108-E5D6-49A2-9E17-125CF1DE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進め方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B2F661-B14C-4C7C-93D8-5E7931B0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演習ごとに、未完成の</a:t>
            </a:r>
            <a:r>
              <a:rPr kumimoji="1" lang="en-US" altLang="ja-JP" dirty="0"/>
              <a:t>GRC</a:t>
            </a:r>
            <a:r>
              <a:rPr kumimoji="1" lang="ja-JP" altLang="en-US" dirty="0"/>
              <a:t>ファイルを用意</a:t>
            </a:r>
            <a:endParaRPr kumimoji="1" lang="en-US" altLang="ja-JP" dirty="0"/>
          </a:p>
          <a:p>
            <a:pPr lvl="1"/>
            <a:r>
              <a:rPr lang="ja-JP" altLang="en-US" dirty="0"/>
              <a:t>こちらの指示に従って、完成させていくという形</a:t>
            </a:r>
            <a:endParaRPr lang="en-US" altLang="ja-JP" dirty="0"/>
          </a:p>
          <a:p>
            <a:pPr lvl="2"/>
            <a:r>
              <a:rPr lang="ja-JP" altLang="en-US" dirty="0"/>
              <a:t>ブロックを追加</a:t>
            </a:r>
            <a:endParaRPr lang="en-US" altLang="ja-JP" dirty="0"/>
          </a:p>
          <a:p>
            <a:pPr lvl="2"/>
            <a:r>
              <a:rPr lang="ja-JP" altLang="en-US" dirty="0"/>
              <a:t>パラメータの設定</a:t>
            </a:r>
            <a:endParaRPr lang="en-US" altLang="ja-JP" dirty="0"/>
          </a:p>
          <a:p>
            <a:pPr lvl="2"/>
            <a:r>
              <a:rPr lang="ja-JP" altLang="en-US" dirty="0"/>
              <a:t>結線</a:t>
            </a:r>
            <a:endParaRPr lang="en-US" altLang="ja-JP" dirty="0"/>
          </a:p>
          <a:p>
            <a:pPr lvl="2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7634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9E806-5443-4183-A2C7-C14BD717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デモンストレーションタイム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F4DEB4-51E3-4201-8A22-0A3DB6407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本日のデモンストレーション</a:t>
            </a:r>
            <a:endParaRPr lang="en-US" altLang="ja-JP" dirty="0"/>
          </a:p>
          <a:p>
            <a:pPr lvl="1"/>
            <a:r>
              <a:rPr kumimoji="1" lang="en-US" altLang="ja-JP" dirty="0"/>
              <a:t>SDR</a:t>
            </a:r>
            <a:r>
              <a:rPr kumimoji="1" lang="ja-JP" altLang="en-US" dirty="0"/>
              <a:t>を使ったデモンストレーション</a:t>
            </a:r>
            <a:endParaRPr kumimoji="1" lang="en-US" altLang="ja-JP" dirty="0"/>
          </a:p>
          <a:p>
            <a:pPr lvl="2"/>
            <a:r>
              <a:rPr lang="en-US" altLang="ja-JP" dirty="0"/>
              <a:t>AFSK(APRS)</a:t>
            </a:r>
            <a:r>
              <a:rPr lang="ja-JP" altLang="en-US" dirty="0"/>
              <a:t>受信デモ</a:t>
            </a:r>
            <a:endParaRPr lang="en-US" altLang="ja-JP" dirty="0"/>
          </a:p>
          <a:p>
            <a:pPr lvl="2"/>
            <a:r>
              <a:rPr kumimoji="1" lang="en-US" altLang="ja-JP" dirty="0"/>
              <a:t>SDR</a:t>
            </a:r>
            <a:r>
              <a:rPr kumimoji="1" lang="ja-JP" altLang="en-US" dirty="0"/>
              <a:t>ソフトウェアとの連携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Linux</a:t>
            </a:r>
            <a:r>
              <a:rPr kumimoji="1" lang="ja-JP" altLang="en-US" dirty="0"/>
              <a:t>のセットアップ実演</a:t>
            </a:r>
            <a:endParaRPr kumimoji="1" lang="en-US" altLang="ja-JP" dirty="0"/>
          </a:p>
          <a:p>
            <a:pPr lvl="2"/>
            <a:r>
              <a:rPr lang="en-US" altLang="ja-JP" dirty="0"/>
              <a:t>Windows</a:t>
            </a:r>
            <a:r>
              <a:rPr lang="ja-JP" altLang="en-US" dirty="0"/>
              <a:t>領域に空き領域を作る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ちょっとミスすると起動しないデモ</a:t>
            </a:r>
          </a:p>
        </p:txBody>
      </p:sp>
    </p:spTree>
    <p:extLst>
      <p:ext uri="{BB962C8B-B14F-4D97-AF65-F5344CB8AC3E}">
        <p14:creationId xmlns:p14="http://schemas.microsoft.com/office/powerpoint/2010/main" val="92668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超小型衛星プロジェクト：</a:t>
            </a:r>
            <a:r>
              <a:rPr kumimoji="1" lang="en-US" altLang="ja-JP" dirty="0"/>
              <a:t>Stars-AO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125538"/>
            <a:ext cx="7838257" cy="5327650"/>
          </a:xfrm>
        </p:spPr>
        <p:txBody>
          <a:bodyPr/>
          <a:lstStyle/>
          <a:p>
            <a:r>
              <a:rPr kumimoji="1" lang="ja-JP" altLang="en-US" dirty="0"/>
              <a:t>静岡大学：能見研究室</a:t>
            </a:r>
            <a:endParaRPr kumimoji="1" lang="en-US" altLang="ja-JP" dirty="0"/>
          </a:p>
          <a:p>
            <a:pPr lvl="1"/>
            <a:r>
              <a:rPr lang="ja-JP" altLang="en-US" dirty="0"/>
              <a:t>衛星概要</a:t>
            </a:r>
            <a:endParaRPr lang="en-US" altLang="ja-JP" dirty="0"/>
          </a:p>
          <a:p>
            <a:pPr lvl="2"/>
            <a:r>
              <a:rPr lang="en-US" altLang="ja-JP" dirty="0"/>
              <a:t>1U</a:t>
            </a:r>
          </a:p>
          <a:p>
            <a:pPr lvl="2"/>
            <a:r>
              <a:rPr lang="ja-JP" altLang="en-US" dirty="0"/>
              <a:t>天体撮影</a:t>
            </a:r>
            <a:endParaRPr lang="en-US" altLang="ja-JP" dirty="0"/>
          </a:p>
          <a:p>
            <a:pPr lvl="2"/>
            <a:r>
              <a:rPr lang="ja-JP" altLang="en-US" dirty="0"/>
              <a:t>高速通信</a:t>
            </a:r>
            <a:endParaRPr lang="en-US" altLang="ja-JP" dirty="0"/>
          </a:p>
          <a:p>
            <a:pPr lvl="1"/>
            <a:r>
              <a:rPr lang="ja-JP" altLang="en-US" dirty="0"/>
              <a:t>打ち上げ（済）</a:t>
            </a:r>
            <a:endParaRPr lang="en-US" altLang="ja-JP" dirty="0"/>
          </a:p>
          <a:p>
            <a:pPr lvl="2"/>
            <a:r>
              <a:rPr lang="en-US" altLang="ja-JP" dirty="0"/>
              <a:t>2018/10/29</a:t>
            </a:r>
          </a:p>
          <a:p>
            <a:pPr lvl="2"/>
            <a:r>
              <a:rPr lang="en-US" altLang="ja-JP" dirty="0"/>
              <a:t>HII-A</a:t>
            </a:r>
            <a:r>
              <a:rPr lang="ja-JP" altLang="en-US" dirty="0"/>
              <a:t>ロケット</a:t>
            </a:r>
            <a:endParaRPr lang="en-US" altLang="ja-JP" dirty="0"/>
          </a:p>
          <a:p>
            <a:pPr lvl="2"/>
            <a:r>
              <a:rPr lang="ja-JP" altLang="en-US" dirty="0"/>
              <a:t>相乗り</a:t>
            </a:r>
            <a:endParaRPr lang="en-US" altLang="ja-JP" dirty="0"/>
          </a:p>
          <a:p>
            <a:pPr lvl="2"/>
            <a:r>
              <a:rPr lang="en-US" altLang="ja-JP" dirty="0"/>
              <a:t>600km</a:t>
            </a:r>
            <a:r>
              <a:rPr lang="ja-JP" altLang="en-US" dirty="0"/>
              <a:t>軌道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　　　　　　　　　　　　　　　　　　</a:t>
            </a:r>
            <a:r>
              <a:rPr lang="en-US" altLang="ja-JP" dirty="0">
                <a:hlinkClick r:id="rId2"/>
              </a:rPr>
              <a:t>http://stars-ao.info/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76C593-8B30-4D51-B90A-1A2A9E466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61048" cy="47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32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©SIProp Project, 2006-2008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A9DBB48-0D10-474E-A4BB-263883375AED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742950"/>
            <a:ext cx="9145016" cy="1752600"/>
          </a:xfrm>
        </p:spPr>
        <p:txBody>
          <a:bodyPr/>
          <a:lstStyle/>
          <a:p>
            <a:pPr algn="ctr"/>
            <a:r>
              <a:rPr lang="ja-JP" altLang="en-US" dirty="0"/>
              <a:t>次世代アマチュア衛星受信のスタンダード</a:t>
            </a:r>
            <a:br>
              <a:rPr lang="en-US" altLang="ja-JP" dirty="0"/>
            </a:br>
            <a:r>
              <a:rPr lang="ja-JP" altLang="en-US" dirty="0"/>
              <a:t>「</a:t>
            </a:r>
            <a:r>
              <a:rPr lang="en-US" altLang="ja-JP" dirty="0"/>
              <a:t>SDR+GNU Radio</a:t>
            </a:r>
            <a:r>
              <a:rPr lang="ja-JP" altLang="en-US" dirty="0"/>
              <a:t>」演習</a:t>
            </a:r>
            <a:endParaRPr lang="ja-JP" altLang="ja-JP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24175"/>
            <a:ext cx="6054824" cy="1752600"/>
          </a:xfrm>
        </p:spPr>
        <p:txBody>
          <a:bodyPr/>
          <a:lstStyle/>
          <a:p>
            <a:r>
              <a:rPr lang="ja-JP" altLang="en-US" dirty="0"/>
              <a:t>今村謙之</a:t>
            </a:r>
            <a:r>
              <a:rPr lang="en-US" altLang="ja-JP" dirty="0"/>
              <a:t>(Noritsuna Imamura)</a:t>
            </a:r>
          </a:p>
          <a:p>
            <a:r>
              <a:rPr lang="en-US" altLang="ja-JP" dirty="0"/>
              <a:t>JI1SZP</a:t>
            </a:r>
          </a:p>
          <a:p>
            <a:r>
              <a:rPr lang="en-US" altLang="ja-JP" dirty="0">
                <a:hlinkClick r:id="rId3"/>
              </a:rPr>
              <a:t>noritsuna@siprop.org</a:t>
            </a:r>
            <a:endParaRPr lang="en-US" altLang="ja-JP" dirty="0"/>
          </a:p>
          <a:p>
            <a:endParaRPr lang="ja-JP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D2AE86-87DC-4904-94BB-CB509769B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7034"/>
            <a:ext cx="4716016" cy="1558499"/>
          </a:xfrm>
          <a:prstGeom prst="rect">
            <a:avLst/>
          </a:prstGeom>
        </p:spPr>
      </p:pic>
      <p:sp>
        <p:nvSpPr>
          <p:cNvPr id="4" name="乗算記号 3">
            <a:extLst>
              <a:ext uri="{FF2B5EF4-FFF2-40B4-BE49-F238E27FC236}">
                <a16:creationId xmlns:a16="http://schemas.microsoft.com/office/drawing/2014/main" id="{E404AB18-42BC-480C-A681-6D2665547E56}"/>
              </a:ext>
            </a:extLst>
          </p:cNvPr>
          <p:cNvSpPr/>
          <p:nvPr/>
        </p:nvSpPr>
        <p:spPr>
          <a:xfrm>
            <a:off x="4593704" y="5517232"/>
            <a:ext cx="698376" cy="664243"/>
          </a:xfrm>
          <a:prstGeom prst="mathMultiply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F7F841-8515-425A-869B-094116C4F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498671"/>
            <a:ext cx="934698" cy="3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98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0374D-B206-4FCE-9744-8D020352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38B5BA-0D71-4669-BAE2-F78C7829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基本的なものこれを読もう！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RF</a:t>
            </a:r>
            <a:r>
              <a:rPr kumimoji="1" lang="ja-JP" altLang="en-US" dirty="0"/>
              <a:t>ワールド </a:t>
            </a:r>
            <a:r>
              <a:rPr kumimoji="1" lang="en-US" altLang="ja-JP" dirty="0"/>
              <a:t>No.44</a:t>
            </a:r>
          </a:p>
          <a:p>
            <a:pPr lvl="2"/>
            <a:r>
              <a:rPr lang="ja-JP" altLang="en-US" dirty="0"/>
              <a:t>「</a:t>
            </a:r>
            <a:r>
              <a:rPr lang="en-US" altLang="ja-JP" dirty="0"/>
              <a:t>GRC</a:t>
            </a:r>
            <a:r>
              <a:rPr lang="ja-JP" altLang="en-US" dirty="0"/>
              <a:t>で広がる</a:t>
            </a:r>
            <a:r>
              <a:rPr lang="en-US" altLang="ja-JP" dirty="0"/>
              <a:t>SDR</a:t>
            </a:r>
            <a:r>
              <a:rPr lang="ja-JP" altLang="en-US" dirty="0"/>
              <a:t>の世界」</a:t>
            </a:r>
          </a:p>
          <a:p>
            <a:pPr lvl="1"/>
            <a:r>
              <a:rPr kumimoji="1" lang="ja-JP" altLang="en-US" dirty="0"/>
              <a:t>本演習はこの本でさえ躓いてしまった人を救います！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EC96EE-A48D-4678-B765-C4C8D090A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2755928" cy="39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08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 err="1"/>
              <a:t>GNURadio</a:t>
            </a:r>
            <a:r>
              <a:rPr lang="ja-JP" altLang="en-US" sz="3600" dirty="0"/>
              <a:t>演習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792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C68AF9-8B89-4D5F-BD20-D34F2952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コンセプト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6B4795-206B-4FDB-929F-4A96268A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ディジタルの知識不要</a:t>
            </a:r>
            <a:endParaRPr lang="en-US" altLang="ja-JP" dirty="0"/>
          </a:p>
          <a:p>
            <a:pPr lvl="1"/>
            <a:r>
              <a:rPr lang="en-US" altLang="ja-JP" dirty="0"/>
              <a:t>IQ</a:t>
            </a:r>
            <a:r>
              <a:rPr lang="ja-JP" altLang="en-US" dirty="0"/>
              <a:t>の知識さえ、不要！</a:t>
            </a:r>
            <a:endParaRPr lang="en-US" altLang="ja-JP" dirty="0"/>
          </a:p>
          <a:p>
            <a:r>
              <a:rPr lang="ja-JP" altLang="en-US" dirty="0"/>
              <a:t>プログラミングの知識不要</a:t>
            </a:r>
            <a:endParaRPr lang="en-US" altLang="ja-JP" dirty="0"/>
          </a:p>
          <a:p>
            <a:pPr lvl="1"/>
            <a:r>
              <a:rPr kumimoji="1" lang="ja-JP" altLang="en-US" dirty="0"/>
              <a:t>必要な部分のみ、きちんと解説します</a:t>
            </a:r>
            <a:endParaRPr kumimoji="1" lang="en-US" altLang="ja-JP" dirty="0"/>
          </a:p>
          <a:p>
            <a:pPr lvl="2"/>
            <a:r>
              <a:rPr lang="en-US" altLang="ja-JP" dirty="0"/>
              <a:t>i</a:t>
            </a:r>
            <a:r>
              <a:rPr kumimoji="1" lang="en-US" altLang="ja-JP" dirty="0"/>
              <a:t>nt</a:t>
            </a:r>
            <a:r>
              <a:rPr kumimoji="1" lang="ja-JP" altLang="en-US" dirty="0"/>
              <a:t>などのプリミティブ型とは？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Python</a:t>
            </a:r>
            <a:r>
              <a:rPr kumimoji="1" lang="ja-JP" altLang="en-US" dirty="0"/>
              <a:t>とは何か？</a:t>
            </a:r>
            <a:endParaRPr kumimoji="1" lang="en-US" altLang="ja-JP" dirty="0"/>
          </a:p>
          <a:p>
            <a:pPr lvl="2"/>
            <a:r>
              <a:rPr lang="en-US" altLang="ja-JP" dirty="0"/>
              <a:t>git, configure, make</a:t>
            </a:r>
            <a:r>
              <a:rPr lang="ja-JP" altLang="en-US" dirty="0"/>
              <a:t>とは何か？</a:t>
            </a:r>
            <a:endParaRPr lang="en-US" altLang="ja-JP" dirty="0"/>
          </a:p>
          <a:p>
            <a:r>
              <a:rPr lang="en-US" altLang="ja-JP" dirty="0"/>
              <a:t>Linux/Ubuntu</a:t>
            </a:r>
            <a:r>
              <a:rPr lang="ja-JP" altLang="en-US" dirty="0"/>
              <a:t>の知識不要</a:t>
            </a:r>
            <a:endParaRPr lang="en-US" altLang="ja-JP" dirty="0"/>
          </a:p>
          <a:p>
            <a:pPr lvl="1"/>
            <a:r>
              <a:rPr kumimoji="1" lang="ja-JP" altLang="en-US" dirty="0"/>
              <a:t>必要なコマンドなどは、きちんと解説します</a:t>
            </a:r>
            <a:endParaRPr kumimoji="1" lang="en-US" altLang="ja-JP" dirty="0"/>
          </a:p>
          <a:p>
            <a:pPr lvl="2"/>
            <a:r>
              <a:rPr lang="en-US" altLang="ja-JP" dirty="0"/>
              <a:t>Linux</a:t>
            </a:r>
            <a:r>
              <a:rPr lang="ja-JP" altLang="en-US" dirty="0"/>
              <a:t>コマンドの基本</a:t>
            </a:r>
            <a:endParaRPr lang="en-US" altLang="ja-JP" dirty="0"/>
          </a:p>
          <a:p>
            <a:r>
              <a:rPr kumimoji="1" lang="ja-JP" altLang="en-US" dirty="0"/>
              <a:t>最終習得知識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インターネットにある</a:t>
            </a:r>
            <a:r>
              <a:rPr kumimoji="1" lang="en-US" altLang="ja-JP" dirty="0" err="1"/>
              <a:t>GNURadio</a:t>
            </a:r>
            <a:r>
              <a:rPr kumimoji="1" lang="ja-JP" altLang="en-US" dirty="0"/>
              <a:t>レシピを改造して、使いこなせるようにする！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4474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/>
              <a:t>SDR</a:t>
            </a:r>
            <a:r>
              <a:rPr lang="ja-JP" altLang="en-US" sz="3600" dirty="0"/>
              <a:t>の基本と必要機材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2620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881AB97-68A8-4A14-ACF1-5D073EE6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必要機材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8CF9A0-8D46-47E3-BE34-40E208A4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38"/>
            <a:ext cx="7772400" cy="5327650"/>
          </a:xfrm>
        </p:spPr>
        <p:txBody>
          <a:bodyPr/>
          <a:lstStyle/>
          <a:p>
            <a:r>
              <a:rPr kumimoji="1" lang="ja-JP" altLang="en-US" dirty="0"/>
              <a:t>パソコン</a:t>
            </a:r>
            <a:endParaRPr kumimoji="1" lang="en-US" altLang="ja-JP" dirty="0"/>
          </a:p>
          <a:p>
            <a:pPr lvl="1"/>
            <a:r>
              <a:rPr lang="en-US" altLang="ja-JP" dirty="0"/>
              <a:t>CPU: </a:t>
            </a:r>
            <a:r>
              <a:rPr lang="ja-JP" altLang="en-US" dirty="0"/>
              <a:t>第四世代以降</a:t>
            </a:r>
            <a:r>
              <a:rPr lang="en-US" altLang="ja-JP" dirty="0"/>
              <a:t>Core</a:t>
            </a:r>
            <a:r>
              <a:rPr lang="ja-JP" altLang="en-US" dirty="0"/>
              <a:t> </a:t>
            </a:r>
            <a:r>
              <a:rPr lang="en-US" altLang="ja-JP" dirty="0"/>
              <a:t>3-9i</a:t>
            </a:r>
            <a:r>
              <a:rPr lang="ja-JP" altLang="en-US" dirty="0" err="1"/>
              <a:t>、</a:t>
            </a:r>
            <a:r>
              <a:rPr lang="en-US" altLang="ja-JP" dirty="0"/>
              <a:t>2</a:t>
            </a:r>
            <a:r>
              <a:rPr lang="ja-JP" altLang="en-US" dirty="0"/>
              <a:t>コア以上</a:t>
            </a:r>
            <a:r>
              <a:rPr lang="en-US" altLang="ja-JP" dirty="0"/>
              <a:t>(4</a:t>
            </a:r>
            <a:r>
              <a:rPr lang="ja-JP" altLang="en-US" dirty="0"/>
              <a:t>コア推奨</a:t>
            </a:r>
            <a:r>
              <a:rPr lang="en-US" altLang="ja-JP" dirty="0"/>
              <a:t>)</a:t>
            </a:r>
          </a:p>
          <a:p>
            <a:pPr lvl="2"/>
            <a:r>
              <a:rPr lang="ja-JP" altLang="en-US" dirty="0"/>
              <a:t>最新のパソコンを推奨</a:t>
            </a:r>
            <a:endParaRPr lang="en-US" altLang="ja-JP" dirty="0"/>
          </a:p>
          <a:p>
            <a:r>
              <a:rPr kumimoji="1" lang="en-US" altLang="ja-JP" dirty="0"/>
              <a:t>USB</a:t>
            </a:r>
            <a:r>
              <a:rPr kumimoji="1" lang="ja-JP" altLang="en-US" dirty="0"/>
              <a:t>メモリ </a:t>
            </a:r>
            <a:r>
              <a:rPr kumimoji="1" lang="en-US" altLang="ja-JP" dirty="0"/>
              <a:t>or USB-HDD</a:t>
            </a:r>
            <a:r>
              <a:rPr kumimoji="1" lang="ja-JP" altLang="en-US" dirty="0"/>
              <a:t> </a:t>
            </a:r>
            <a:r>
              <a:rPr lang="en-US" altLang="ja-JP" dirty="0"/>
              <a:t>or USB-SSD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USB3.0</a:t>
            </a:r>
            <a:r>
              <a:rPr kumimoji="1" lang="ja-JP" altLang="en-US" dirty="0"/>
              <a:t>以上推奨</a:t>
            </a:r>
            <a:endParaRPr kumimoji="1" lang="en-US" altLang="ja-JP" dirty="0"/>
          </a:p>
          <a:p>
            <a:pPr lvl="1"/>
            <a:r>
              <a:rPr lang="en-US" altLang="ja-JP" dirty="0"/>
              <a:t>32GB</a:t>
            </a:r>
            <a:r>
              <a:rPr lang="ja-JP" altLang="en-US" dirty="0"/>
              <a:t>以上</a:t>
            </a:r>
            <a:r>
              <a:rPr lang="en-US" altLang="ja-JP" dirty="0"/>
              <a:t>(</a:t>
            </a:r>
            <a:r>
              <a:rPr lang="ja-JP" altLang="en-US" dirty="0"/>
              <a:t>大容量の</a:t>
            </a:r>
            <a:r>
              <a:rPr lang="en-US" altLang="ja-JP" dirty="0"/>
              <a:t>USB-HDD</a:t>
            </a:r>
            <a:r>
              <a:rPr lang="ja-JP" altLang="en-US" dirty="0"/>
              <a:t>推奨</a:t>
            </a:r>
            <a:r>
              <a:rPr lang="en-US" altLang="ja-JP" dirty="0"/>
              <a:t>)</a:t>
            </a:r>
          </a:p>
          <a:p>
            <a:r>
              <a:rPr kumimoji="1" lang="en-US" altLang="ja-JP" dirty="0"/>
              <a:t>SDR(</a:t>
            </a:r>
            <a:r>
              <a:rPr lang="ja-JP" altLang="en-US" dirty="0"/>
              <a:t>送信までしたい場合</a:t>
            </a:r>
            <a:r>
              <a:rPr kumimoji="1" lang="en-US" altLang="ja-JP" dirty="0"/>
              <a:t>)</a:t>
            </a:r>
          </a:p>
          <a:p>
            <a:pPr lvl="1"/>
            <a:r>
              <a:rPr kumimoji="1" lang="en-US" altLang="ja-JP" dirty="0"/>
              <a:t>Lime SDR mini</a:t>
            </a:r>
          </a:p>
          <a:p>
            <a:pPr lvl="2"/>
            <a:r>
              <a:rPr lang="en-US" altLang="ja-JP" dirty="0">
                <a:hlinkClick r:id="rId2"/>
              </a:rPr>
              <a:t>https://www.crowdsupply.com/lime-micro/limesdr-mini</a:t>
            </a:r>
            <a:endParaRPr kumimoji="1" lang="en-US" altLang="ja-JP" dirty="0"/>
          </a:p>
          <a:p>
            <a:pPr lvl="1"/>
            <a:r>
              <a:rPr lang="en-US" altLang="ja-JP" dirty="0"/>
              <a:t>Pluto SDR</a:t>
            </a:r>
          </a:p>
          <a:p>
            <a:pPr lvl="2"/>
            <a:r>
              <a:rPr lang="en-US" altLang="ja-JP" dirty="0">
                <a:hlinkClick r:id="rId3"/>
              </a:rPr>
              <a:t>https://www.analog.com/jp/design-center/evaluation-hardware-and-software/evaluation-boards-kits/adalm-pluto.html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9558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53171-002D-40B7-9B74-F893F696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Linux</a:t>
            </a:r>
            <a:r>
              <a:rPr kumimoji="1" lang="ja-JP" altLang="en-US" dirty="0"/>
              <a:t>インストール方法（検討）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966A17-5E9A-421C-A9FC-CDFB0259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38"/>
            <a:ext cx="8054280" cy="5327650"/>
          </a:xfrm>
        </p:spPr>
        <p:txBody>
          <a:bodyPr/>
          <a:lstStyle/>
          <a:p>
            <a:r>
              <a:rPr lang="ja-JP" altLang="en-US" dirty="0"/>
              <a:t>今ある</a:t>
            </a:r>
            <a:r>
              <a:rPr lang="en-US" altLang="ja-JP" dirty="0"/>
              <a:t>Windows</a:t>
            </a:r>
            <a:r>
              <a:rPr lang="ja-JP" altLang="en-US" dirty="0"/>
              <a:t>の領域を縮小させて、そこに</a:t>
            </a:r>
            <a:r>
              <a:rPr lang="en-US" altLang="ja-JP" dirty="0"/>
              <a:t>Linux</a:t>
            </a:r>
            <a:r>
              <a:rPr lang="ja-JP" altLang="en-US" dirty="0"/>
              <a:t>をインストールして、</a:t>
            </a:r>
            <a:r>
              <a:rPr lang="en-US" altLang="ja-JP" dirty="0" err="1"/>
              <a:t>DualBoot</a:t>
            </a:r>
            <a:r>
              <a:rPr lang="ja-JP" altLang="en-US" dirty="0"/>
              <a:t>とする</a:t>
            </a:r>
          </a:p>
          <a:p>
            <a:pPr lvl="1"/>
            <a:r>
              <a:rPr lang="ja-JP" altLang="en-US" dirty="0"/>
              <a:t>一般的な</a:t>
            </a:r>
            <a:r>
              <a:rPr lang="en-US" altLang="ja-JP" dirty="0"/>
              <a:t>Linux</a:t>
            </a:r>
            <a:r>
              <a:rPr lang="ja-JP" altLang="en-US" dirty="0"/>
              <a:t>のインストール方法</a:t>
            </a:r>
          </a:p>
          <a:p>
            <a:pPr lvl="2"/>
            <a:r>
              <a:rPr lang="ja-JP" altLang="en-US" dirty="0"/>
              <a:t>問題点：</a:t>
            </a:r>
            <a:r>
              <a:rPr lang="en-US" altLang="ja-JP" dirty="0"/>
              <a:t>Linux</a:t>
            </a:r>
            <a:r>
              <a:rPr lang="ja-JP" altLang="en-US" dirty="0"/>
              <a:t>を消すことはできなく、デフォルトだと</a:t>
            </a:r>
            <a:r>
              <a:rPr lang="en-US" altLang="ja-JP" dirty="0"/>
              <a:t>Linux</a:t>
            </a:r>
            <a:r>
              <a:rPr lang="ja-JP" altLang="en-US" dirty="0"/>
              <a:t>が起動するモードとなる</a:t>
            </a:r>
          </a:p>
          <a:p>
            <a:pPr lvl="3"/>
            <a:r>
              <a:rPr lang="en-US" altLang="ja-JP" dirty="0"/>
              <a:t>OS</a:t>
            </a:r>
            <a:r>
              <a:rPr lang="ja-JP" altLang="en-US" dirty="0"/>
              <a:t>に関する知識があれば、変更や削除可能</a:t>
            </a:r>
          </a:p>
          <a:p>
            <a:r>
              <a:rPr lang="en-US" altLang="ja-JP" dirty="0"/>
              <a:t>USB</a:t>
            </a:r>
            <a:r>
              <a:rPr lang="ja-JP" altLang="en-US" dirty="0"/>
              <a:t>メモリに</a:t>
            </a:r>
            <a:r>
              <a:rPr lang="en-US" altLang="ja-JP" dirty="0"/>
              <a:t>Linux</a:t>
            </a:r>
            <a:r>
              <a:rPr lang="ja-JP" altLang="en-US" dirty="0"/>
              <a:t>をインストールする</a:t>
            </a:r>
          </a:p>
          <a:p>
            <a:pPr lvl="1"/>
            <a:r>
              <a:rPr lang="en-US" altLang="ja-JP" dirty="0"/>
              <a:t>USB</a:t>
            </a:r>
            <a:r>
              <a:rPr lang="ja-JP" altLang="en-US" dirty="0"/>
              <a:t>メモリを引き抜けば、</a:t>
            </a:r>
            <a:r>
              <a:rPr lang="en-US" altLang="ja-JP" dirty="0"/>
              <a:t>Linux</a:t>
            </a:r>
            <a:r>
              <a:rPr lang="ja-JP" altLang="en-US" dirty="0"/>
              <a:t>の痕跡をすべて消せる</a:t>
            </a:r>
          </a:p>
          <a:p>
            <a:pPr lvl="2"/>
            <a:r>
              <a:rPr lang="ja-JP" altLang="en-US" dirty="0"/>
              <a:t>問題点：セットアップ時にミスをすると</a:t>
            </a:r>
            <a:r>
              <a:rPr lang="en-US" altLang="ja-JP" dirty="0"/>
              <a:t>Windows</a:t>
            </a:r>
            <a:r>
              <a:rPr lang="ja-JP" altLang="en-US" dirty="0"/>
              <a:t>が起動しなくなる</a:t>
            </a:r>
          </a:p>
          <a:p>
            <a:pPr lvl="3"/>
            <a:r>
              <a:rPr lang="ja-JP" altLang="en-US" dirty="0"/>
              <a:t>修復には</a:t>
            </a:r>
            <a:r>
              <a:rPr lang="en-US" altLang="ja-JP" dirty="0"/>
              <a:t>OS</a:t>
            </a:r>
            <a:r>
              <a:rPr lang="ja-JP" altLang="en-US" dirty="0"/>
              <a:t>に関する知識が必要</a:t>
            </a:r>
            <a:endParaRPr lang="en-US" altLang="ja-JP" dirty="0"/>
          </a:p>
          <a:p>
            <a:r>
              <a:rPr lang="en-US" altLang="ja-JP" dirty="0"/>
              <a:t>Live USB</a:t>
            </a:r>
            <a:r>
              <a:rPr lang="ja-JP" altLang="en-US" dirty="0"/>
              <a:t>メモリの</a:t>
            </a:r>
            <a:r>
              <a:rPr lang="en-US" altLang="ja-JP" dirty="0"/>
              <a:t>Linux</a:t>
            </a:r>
            <a:r>
              <a:rPr lang="ja-JP" altLang="en-US" dirty="0"/>
              <a:t>を利用する</a:t>
            </a:r>
          </a:p>
          <a:p>
            <a:pPr lvl="1"/>
            <a:r>
              <a:rPr lang="en-US" altLang="ja-JP" dirty="0"/>
              <a:t>USB</a:t>
            </a:r>
            <a:r>
              <a:rPr lang="ja-JP" altLang="en-US" dirty="0"/>
              <a:t>メモリを引き抜けば、</a:t>
            </a:r>
            <a:r>
              <a:rPr lang="en-US" altLang="ja-JP" dirty="0"/>
              <a:t>Linux</a:t>
            </a:r>
            <a:r>
              <a:rPr lang="ja-JP" altLang="en-US" dirty="0"/>
              <a:t>の痕跡をすべて消せる</a:t>
            </a:r>
          </a:p>
          <a:p>
            <a:pPr lvl="2"/>
            <a:r>
              <a:rPr lang="ja-JP" altLang="en-US" dirty="0"/>
              <a:t>問題点：データの保存領域が</a:t>
            </a:r>
            <a:r>
              <a:rPr lang="en-US" altLang="ja-JP" dirty="0"/>
              <a:t>4GB</a:t>
            </a:r>
            <a:r>
              <a:rPr lang="ja-JP" altLang="en-US" dirty="0"/>
              <a:t>しか作れない</a:t>
            </a:r>
          </a:p>
          <a:p>
            <a:pPr lvl="3"/>
            <a:r>
              <a:rPr lang="ja-JP" altLang="en-US" dirty="0"/>
              <a:t>そのため、本格的な利用は不可能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8823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E79FCD-5DA5-48E0-A872-652E5119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インストール環境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578F55-8B3D-4D55-890C-E185395C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OS</a:t>
            </a:r>
          </a:p>
          <a:p>
            <a:pPr lvl="1"/>
            <a:r>
              <a:rPr lang="en-US" altLang="ja-JP" dirty="0"/>
              <a:t>Ubuntu 18.04 LTS </a:t>
            </a:r>
            <a:r>
              <a:rPr lang="ja-JP" altLang="en-US" dirty="0"/>
              <a:t>日本語</a:t>
            </a:r>
            <a:r>
              <a:rPr lang="en-US" altLang="ja-JP" dirty="0"/>
              <a:t>Remix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LTS</a:t>
            </a:r>
            <a:r>
              <a:rPr kumimoji="1" lang="ja-JP" altLang="en-US" dirty="0"/>
              <a:t>版</a:t>
            </a:r>
            <a:r>
              <a:rPr kumimoji="1" lang="en-US" altLang="ja-JP" dirty="0"/>
              <a:t>Ubuntu</a:t>
            </a:r>
            <a:r>
              <a:rPr kumimoji="1" lang="ja-JP" altLang="en-US" dirty="0"/>
              <a:t>の現時点（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年）での最新版</a:t>
            </a:r>
            <a:endParaRPr kumimoji="1" lang="en-US" altLang="ja-JP" dirty="0"/>
          </a:p>
          <a:p>
            <a:pPr lvl="3"/>
            <a:r>
              <a:rPr lang="en-US" altLang="ja-JP" dirty="0">
                <a:hlinkClick r:id="rId2"/>
              </a:rPr>
              <a:t>https://www.ubuntulinux.jp/japanese</a:t>
            </a:r>
            <a:endParaRPr lang="en-US" altLang="ja-JP" dirty="0"/>
          </a:p>
          <a:p>
            <a:r>
              <a:rPr lang="ja-JP" altLang="en-US" dirty="0"/>
              <a:t>インストール方法</a:t>
            </a:r>
            <a:endParaRPr lang="en-US" altLang="ja-JP" dirty="0"/>
          </a:p>
          <a:p>
            <a:pPr lvl="1"/>
            <a:r>
              <a:rPr lang="en-US" altLang="ja-JP" dirty="0" err="1"/>
              <a:t>UNetBootin</a:t>
            </a:r>
            <a:endParaRPr lang="en-US" altLang="ja-JP" dirty="0">
              <a:hlinkClick r:id="rId3"/>
            </a:endParaRPr>
          </a:p>
          <a:p>
            <a:pPr lvl="2"/>
            <a:r>
              <a:rPr lang="en-US" altLang="ja-JP" dirty="0"/>
              <a:t>USB</a:t>
            </a:r>
            <a:r>
              <a:rPr lang="ja-JP" altLang="en-US" dirty="0"/>
              <a:t>メモリに</a:t>
            </a:r>
            <a:r>
              <a:rPr lang="en-US" altLang="ja-JP" dirty="0"/>
              <a:t>Live Linux</a:t>
            </a:r>
            <a:r>
              <a:rPr lang="ja-JP" altLang="en-US" dirty="0"/>
              <a:t>をセットアップするためのツール</a:t>
            </a:r>
            <a:endParaRPr lang="en-US" altLang="ja-JP" dirty="0"/>
          </a:p>
          <a:p>
            <a:pPr lvl="3"/>
            <a:r>
              <a:rPr lang="en-US" altLang="ja-JP" dirty="0">
                <a:hlinkClick r:id="rId3"/>
              </a:rPr>
              <a:t>https://unetbootin.github.io/</a:t>
            </a:r>
            <a:endParaRPr lang="en-US" altLang="ja-JP" dirty="0"/>
          </a:p>
          <a:p>
            <a:pPr lvl="2"/>
            <a:r>
              <a:rPr lang="ja-JP" altLang="en-US" dirty="0"/>
              <a:t>これを使って、</a:t>
            </a:r>
            <a:r>
              <a:rPr lang="en-US" altLang="ja-JP" dirty="0"/>
              <a:t>USB</a:t>
            </a:r>
            <a:r>
              <a:rPr lang="ja-JP" altLang="en-US" dirty="0"/>
              <a:t>メモリや</a:t>
            </a:r>
            <a:r>
              <a:rPr lang="en-US" altLang="ja-JP" dirty="0"/>
              <a:t>USB-HDD</a:t>
            </a:r>
            <a:r>
              <a:rPr lang="ja-JP" altLang="en-US" dirty="0"/>
              <a:t>に</a:t>
            </a:r>
            <a:r>
              <a:rPr lang="en-US" altLang="ja-JP" dirty="0"/>
              <a:t>Linux</a:t>
            </a:r>
            <a:r>
              <a:rPr lang="ja-JP" altLang="en-US" dirty="0"/>
              <a:t>をセットアップする</a:t>
            </a:r>
            <a:endParaRPr kumimoji="1" lang="en-US" altLang="ja-JP" dirty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5236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/>
              <a:t>Linux</a:t>
            </a:r>
            <a:r>
              <a:rPr lang="ja-JP" altLang="en-US" sz="3600" dirty="0"/>
              <a:t>のセットアップ</a:t>
            </a:r>
            <a:endParaRPr lang="en-US" altLang="ja-JP" sz="3600" dirty="0"/>
          </a:p>
          <a:p>
            <a:pPr lvl="3" algn="ctr"/>
            <a:endParaRPr lang="en-US" altLang="ja-JP" sz="2600" dirty="0"/>
          </a:p>
          <a:p>
            <a:pPr lvl="3" algn="ctr"/>
            <a:r>
              <a:rPr lang="en-US" altLang="ja-JP" sz="2600" dirty="0"/>
              <a:t>USB</a:t>
            </a:r>
            <a:r>
              <a:rPr lang="ja-JP" altLang="en-US" sz="2600" dirty="0"/>
              <a:t>メモリ用</a:t>
            </a:r>
            <a:r>
              <a:rPr lang="en-US" altLang="ja-JP" sz="2600" dirty="0"/>
              <a:t>dd</a:t>
            </a:r>
            <a:r>
              <a:rPr lang="ja-JP" altLang="en-US" sz="2600" dirty="0"/>
              <a:t>イメージ入手先</a:t>
            </a:r>
            <a:endParaRPr lang="en-US" altLang="ja-JP" sz="2600" dirty="0"/>
          </a:p>
          <a:p>
            <a:pPr lvl="6" algn="ctr"/>
            <a:r>
              <a:rPr lang="en-US" altLang="ja-JP" sz="1600" dirty="0"/>
              <a:t>https://www.noritsuna.jp/download/grc_ubuntu.zip</a:t>
            </a:r>
            <a:endParaRPr lang="en-US" altLang="ja-JP" sz="1100" dirty="0"/>
          </a:p>
          <a:p>
            <a:pPr algn="ctr"/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032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2685C2C-F31C-4017-B1DE-62E4FD1B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Linux</a:t>
            </a:r>
            <a:r>
              <a:rPr kumimoji="1" lang="ja-JP" altLang="en-US" dirty="0"/>
              <a:t>とは？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347B88A-BD24-4FD7-ABC0-6BD3F3009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Linux</a:t>
            </a:r>
          </a:p>
          <a:p>
            <a:pPr lvl="1"/>
            <a:r>
              <a:rPr lang="en-US" altLang="ja-JP" dirty="0"/>
              <a:t>Unix</a:t>
            </a:r>
            <a:r>
              <a:rPr lang="ja-JP" altLang="en-US" dirty="0"/>
              <a:t>を参考にして作られた</a:t>
            </a:r>
            <a:r>
              <a:rPr lang="en-US" altLang="ja-JP" dirty="0"/>
              <a:t>OS</a:t>
            </a:r>
            <a:r>
              <a:rPr lang="ja-JP" altLang="en-US" dirty="0"/>
              <a:t>（</a:t>
            </a:r>
            <a:r>
              <a:rPr lang="en-US" altLang="ja-JP" dirty="0"/>
              <a:t>POSIX</a:t>
            </a:r>
            <a:r>
              <a:rPr lang="ja-JP" altLang="en-US" dirty="0"/>
              <a:t>非準拠）</a:t>
            </a:r>
            <a:endParaRPr kumimoji="1" lang="en-US" altLang="ja-JP" dirty="0"/>
          </a:p>
          <a:p>
            <a:r>
              <a:rPr kumimoji="1" lang="en-US" altLang="ja-JP" dirty="0"/>
              <a:t>Linux</a:t>
            </a:r>
            <a:r>
              <a:rPr kumimoji="1" lang="ja-JP" altLang="en-US" dirty="0"/>
              <a:t>の種類</a:t>
            </a:r>
            <a:endParaRPr kumimoji="1" lang="en-US" altLang="ja-JP" dirty="0"/>
          </a:p>
          <a:p>
            <a:pPr lvl="1"/>
            <a:r>
              <a:rPr lang="ja-JP" altLang="en-US" dirty="0"/>
              <a:t>ディストリビューション</a:t>
            </a:r>
            <a:endParaRPr lang="en-US" altLang="ja-JP" dirty="0"/>
          </a:p>
          <a:p>
            <a:pPr lvl="2"/>
            <a:r>
              <a:rPr kumimoji="1" lang="ja-JP" altLang="en-US" dirty="0"/>
              <a:t>各種コマンドやアプリケーションをパッケージ化したもの</a:t>
            </a:r>
            <a:endParaRPr kumimoji="1" lang="en-US" altLang="ja-JP" dirty="0"/>
          </a:p>
          <a:p>
            <a:pPr lvl="3"/>
            <a:r>
              <a:rPr lang="en-US" altLang="ja-JP" dirty="0"/>
              <a:t>Linux</a:t>
            </a:r>
            <a:r>
              <a:rPr lang="ja-JP" altLang="en-US" dirty="0"/>
              <a:t>とは本来</a:t>
            </a:r>
            <a:r>
              <a:rPr lang="en-US" altLang="ja-JP" dirty="0"/>
              <a:t>Kernel(OS</a:t>
            </a:r>
            <a:r>
              <a:rPr lang="ja-JP" altLang="en-US" dirty="0"/>
              <a:t>のコア</a:t>
            </a:r>
            <a:r>
              <a:rPr lang="en-US" altLang="ja-JP" dirty="0"/>
              <a:t>)</a:t>
            </a:r>
            <a:r>
              <a:rPr lang="ja-JP" altLang="en-US" dirty="0"/>
              <a:t>のみを指す</a:t>
            </a:r>
            <a:endParaRPr lang="en-US" altLang="ja-JP" dirty="0"/>
          </a:p>
          <a:p>
            <a:pPr lvl="1"/>
            <a:r>
              <a:rPr kumimoji="1" lang="en-US" altLang="ja-JP" dirty="0"/>
              <a:t>Ubuntu</a:t>
            </a:r>
            <a:r>
              <a:rPr kumimoji="1" lang="ja-JP" altLang="en-US" dirty="0"/>
              <a:t> </a:t>
            </a:r>
            <a:r>
              <a:rPr lang="en-US" altLang="ja-JP" dirty="0"/>
              <a:t>18.04 LTS </a:t>
            </a:r>
            <a:r>
              <a:rPr lang="ja-JP" altLang="en-US" dirty="0"/>
              <a:t>日本語</a:t>
            </a:r>
            <a:r>
              <a:rPr lang="en-US" altLang="ja-JP" dirty="0"/>
              <a:t>Remix</a:t>
            </a:r>
          </a:p>
          <a:p>
            <a:pPr lvl="2"/>
            <a:r>
              <a:rPr kumimoji="1" lang="en-US" altLang="ja-JP" dirty="0"/>
              <a:t>Ubuntu</a:t>
            </a:r>
            <a:endParaRPr lang="en-US" altLang="ja-JP" dirty="0"/>
          </a:p>
          <a:p>
            <a:pPr lvl="3"/>
            <a:r>
              <a:rPr kumimoji="1" lang="en-US" altLang="ja-JP" dirty="0"/>
              <a:t>Debian</a:t>
            </a:r>
            <a:r>
              <a:rPr kumimoji="1" lang="ja-JP" altLang="en-US" dirty="0"/>
              <a:t>系ディストリビューションで一番使われている</a:t>
            </a:r>
            <a:endParaRPr kumimoji="1" lang="en-US" altLang="ja-JP" dirty="0"/>
          </a:p>
          <a:p>
            <a:pPr lvl="2"/>
            <a:r>
              <a:rPr lang="en-US" altLang="ja-JP" dirty="0"/>
              <a:t>18.04</a:t>
            </a:r>
          </a:p>
          <a:p>
            <a:pPr lvl="3"/>
            <a:r>
              <a:rPr kumimoji="1" lang="ja-JP" altLang="en-US" dirty="0"/>
              <a:t>前半がリリース年、後半はリリース月</a:t>
            </a:r>
            <a:endParaRPr kumimoji="1" lang="en-US" altLang="ja-JP" dirty="0"/>
          </a:p>
          <a:p>
            <a:pPr lvl="2"/>
            <a:r>
              <a:rPr lang="en-US" altLang="ja-JP" dirty="0"/>
              <a:t>LTS(</a:t>
            </a:r>
            <a:r>
              <a:rPr kumimoji="1" lang="en-US" altLang="ja-JP" dirty="0"/>
              <a:t>Long Term Support)</a:t>
            </a:r>
          </a:p>
          <a:p>
            <a:pPr lvl="3"/>
            <a:r>
              <a:rPr lang="en-US" altLang="ja-JP" dirty="0"/>
              <a:t>10</a:t>
            </a:r>
            <a:r>
              <a:rPr lang="ja-JP" altLang="en-US" dirty="0"/>
              <a:t>年間のサポートをする長期利用可能なリリース</a:t>
            </a:r>
            <a:endParaRPr lang="en-US" altLang="ja-JP" dirty="0"/>
          </a:p>
          <a:p>
            <a:pPr lvl="4"/>
            <a:r>
              <a:rPr kumimoji="1" lang="ja-JP" altLang="en-US" dirty="0"/>
              <a:t>偶数年の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月にリリースされる</a:t>
            </a:r>
            <a:endParaRPr kumimoji="1" lang="en-US" altLang="ja-JP" dirty="0"/>
          </a:p>
          <a:p>
            <a:pPr lvl="4"/>
            <a:r>
              <a:rPr lang="ja-JP" altLang="en-US" dirty="0"/>
              <a:t>これ以外は</a:t>
            </a:r>
            <a:r>
              <a:rPr lang="en-US" altLang="ja-JP" dirty="0"/>
              <a:t>9</a:t>
            </a:r>
            <a:r>
              <a:rPr lang="ja-JP" altLang="en-US" dirty="0"/>
              <a:t>か月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4415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0BB6FB-03D6-4E01-A3BD-B2359026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超小型衛星プロジェクト：</a:t>
            </a:r>
            <a:r>
              <a:rPr lang="en-US" altLang="ja-JP" dirty="0"/>
              <a:t>rsp-00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CC08E0-52F4-4BBF-BC89-5538CB17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サラリーマン有志による民間コミュニティー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衛星概要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1U</a:t>
            </a:r>
          </a:p>
          <a:p>
            <a:pPr lvl="2"/>
            <a:r>
              <a:rPr lang="ja-JP" altLang="en-US" dirty="0"/>
              <a:t>自撮り</a:t>
            </a:r>
            <a:endParaRPr lang="en-US" altLang="ja-JP" dirty="0"/>
          </a:p>
          <a:p>
            <a:pPr lvl="2"/>
            <a:r>
              <a:rPr lang="ja-JP" altLang="en-US" dirty="0"/>
              <a:t>デジトーカー</a:t>
            </a:r>
            <a:endParaRPr lang="en-US" altLang="ja-JP" dirty="0"/>
          </a:p>
          <a:p>
            <a:pPr lvl="2"/>
            <a:r>
              <a:rPr lang="en-US" altLang="ja-JP" dirty="0"/>
              <a:t>QPSK</a:t>
            </a:r>
            <a:r>
              <a:rPr lang="ja-JP" altLang="en-US" dirty="0"/>
              <a:t>無線機</a:t>
            </a:r>
            <a:endParaRPr lang="en-US" altLang="ja-JP" dirty="0"/>
          </a:p>
          <a:p>
            <a:pPr lvl="3"/>
            <a:r>
              <a:rPr lang="en-US" altLang="ja-JP" dirty="0"/>
              <a:t>JAMSAT</a:t>
            </a:r>
            <a:r>
              <a:rPr lang="ja-JP" altLang="en-US" dirty="0"/>
              <a:t>製</a:t>
            </a:r>
            <a:endParaRPr lang="en-US" altLang="ja-JP" dirty="0"/>
          </a:p>
          <a:p>
            <a:pPr lvl="1"/>
            <a:r>
              <a:rPr kumimoji="1" lang="ja-JP" altLang="en-US" dirty="0"/>
              <a:t>打ち上げ（済）</a:t>
            </a:r>
            <a:endParaRPr kumimoji="1" lang="en-US" altLang="ja-JP" dirty="0"/>
          </a:p>
          <a:p>
            <a:pPr lvl="2"/>
            <a:r>
              <a:rPr lang="en-US" altLang="ja-JP" dirty="0"/>
              <a:t>2018/10/6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ISS</a:t>
            </a:r>
            <a:r>
              <a:rPr kumimoji="1" lang="ja-JP" altLang="en-US" dirty="0"/>
              <a:t>放出</a:t>
            </a:r>
            <a:endParaRPr lang="en-US" altLang="ja-JP" dirty="0"/>
          </a:p>
          <a:p>
            <a:pPr marL="914400" lvl="2" indent="0">
              <a:buNone/>
            </a:pPr>
            <a:r>
              <a:rPr lang="ja-JP" altLang="en-US" dirty="0"/>
              <a:t>　　　　　　　　　　　　　　　　　　</a:t>
            </a:r>
            <a:r>
              <a:rPr lang="en-US" altLang="ja-JP" dirty="0">
                <a:hlinkClick r:id="rId2"/>
              </a:rPr>
              <a:t>http://www.rymansat.com/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2FE1CF-9EFB-45F4-A97D-7C3FF1BAA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00" y="1916832"/>
            <a:ext cx="5360800" cy="28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76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1BB1E3-DBA6-418C-8FEC-7A375D14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Linux</a:t>
            </a:r>
            <a:r>
              <a:rPr kumimoji="1" lang="ja-JP" altLang="en-US" dirty="0"/>
              <a:t>のセットアップ：</a:t>
            </a:r>
            <a:r>
              <a:rPr kumimoji="1" lang="en-US" altLang="ja-JP" dirty="0"/>
              <a:t>PC</a:t>
            </a:r>
            <a:r>
              <a:rPr kumimoji="1" lang="ja-JP" altLang="en-US" dirty="0"/>
              <a:t>の確認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7FBD93-CA3E-4F64-AA18-D7C4C8A55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ブートシステム（ファームウェア）</a:t>
            </a:r>
            <a:endParaRPr kumimoji="1" lang="en-US" altLang="ja-JP" dirty="0"/>
          </a:p>
          <a:p>
            <a:pPr lvl="1"/>
            <a:r>
              <a:rPr lang="en-US" altLang="ja-JP" dirty="0"/>
              <a:t>UEFI</a:t>
            </a:r>
          </a:p>
          <a:p>
            <a:pPr lvl="2"/>
            <a:r>
              <a:rPr lang="en-US" altLang="ja-JP" dirty="0"/>
              <a:t>Windows8(2012</a:t>
            </a:r>
            <a:r>
              <a:rPr lang="ja-JP" altLang="en-US" dirty="0"/>
              <a:t>年</a:t>
            </a:r>
            <a:r>
              <a:rPr lang="en-US" altLang="ja-JP" dirty="0"/>
              <a:t>)</a:t>
            </a:r>
            <a:r>
              <a:rPr lang="ja-JP" altLang="en-US" dirty="0"/>
              <a:t>で採用されたためそれ以降の</a:t>
            </a:r>
            <a:r>
              <a:rPr lang="en-US" altLang="ja-JP" dirty="0"/>
              <a:t>PC</a:t>
            </a:r>
            <a:r>
              <a:rPr lang="ja-JP" altLang="en-US" dirty="0"/>
              <a:t>は個のブートシステムとなっている</a:t>
            </a:r>
            <a:endParaRPr lang="en-US" altLang="ja-JP" dirty="0"/>
          </a:p>
          <a:p>
            <a:pPr lvl="2"/>
            <a:r>
              <a:rPr lang="ja-JP" altLang="en-US" dirty="0"/>
              <a:t>問題点</a:t>
            </a:r>
            <a:endParaRPr lang="en-US" altLang="ja-JP" dirty="0"/>
          </a:p>
          <a:p>
            <a:pPr lvl="3"/>
            <a:r>
              <a:rPr lang="ja-JP" altLang="en-US" dirty="0"/>
              <a:t>セキュリティーが強化されているため、いろいろとオプションを変えないと</a:t>
            </a:r>
            <a:r>
              <a:rPr lang="en-US" altLang="ja-JP" dirty="0"/>
              <a:t>USB</a:t>
            </a:r>
            <a:r>
              <a:rPr lang="ja-JP" altLang="en-US" dirty="0"/>
              <a:t>メモリブートできない可能性がある</a:t>
            </a:r>
            <a:endParaRPr lang="en-US" altLang="ja-JP" dirty="0"/>
          </a:p>
          <a:p>
            <a:pPr lvl="3"/>
            <a:r>
              <a:rPr lang="ja-JP" altLang="en-US" dirty="0"/>
              <a:t>システムによって設定法が大きく違う</a:t>
            </a:r>
            <a:endParaRPr lang="en-US" altLang="ja-JP" dirty="0"/>
          </a:p>
          <a:p>
            <a:pPr lvl="1"/>
            <a:r>
              <a:rPr lang="en-US" altLang="ja-JP" dirty="0"/>
              <a:t>BIOS</a:t>
            </a:r>
          </a:p>
          <a:p>
            <a:pPr lvl="2"/>
            <a:r>
              <a:rPr kumimoji="1" lang="en-US" altLang="ja-JP" dirty="0"/>
              <a:t>UEFI</a:t>
            </a:r>
            <a:r>
              <a:rPr kumimoji="1" lang="ja-JP" altLang="en-US" dirty="0"/>
              <a:t>の前のブートシステム</a:t>
            </a:r>
            <a:endParaRPr kumimoji="1" lang="en-US" altLang="ja-JP" dirty="0"/>
          </a:p>
          <a:p>
            <a:pPr lvl="2"/>
            <a:r>
              <a:rPr lang="ja-JP" altLang="en-US" dirty="0"/>
              <a:t>問題点</a:t>
            </a:r>
            <a:endParaRPr kumimoji="1" lang="en-US" altLang="ja-JP" dirty="0"/>
          </a:p>
          <a:p>
            <a:pPr lvl="3"/>
            <a:r>
              <a:rPr lang="en-US" altLang="ja-JP" dirty="0"/>
              <a:t>USB</a:t>
            </a:r>
            <a:r>
              <a:rPr lang="ja-JP" altLang="en-US" dirty="0"/>
              <a:t>メモリブートに対応していない可能性がある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3371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3EC8-E704-45EF-B0B9-B378A6E0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UTC(</a:t>
            </a:r>
            <a:r>
              <a:rPr kumimoji="1" lang="ja-JP" altLang="en-US" dirty="0"/>
              <a:t>協定世界時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に変更する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4C64A3-D310-4D4F-A7EF-C104939F2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Ubuntu</a:t>
            </a:r>
            <a:r>
              <a:rPr lang="ja-JP" altLang="en-US" dirty="0"/>
              <a:t>は、</a:t>
            </a:r>
            <a:r>
              <a:rPr lang="en-US" altLang="ja-JP" dirty="0"/>
              <a:t>UTC</a:t>
            </a:r>
            <a:r>
              <a:rPr lang="ja-JP" altLang="en-US" dirty="0"/>
              <a:t>で時刻管理をしているため、</a:t>
            </a:r>
            <a:r>
              <a:rPr lang="en-US" altLang="ja-JP" dirty="0"/>
              <a:t>Ubuntu</a:t>
            </a:r>
            <a:r>
              <a:rPr lang="ja-JP" altLang="en-US" dirty="0"/>
              <a:t>から</a:t>
            </a:r>
            <a:r>
              <a:rPr lang="en-US" altLang="ja-JP" dirty="0"/>
              <a:t>Windows(JST</a:t>
            </a:r>
            <a:r>
              <a:rPr lang="ja-JP" altLang="en-US" dirty="0" err="1"/>
              <a:t>での</a:t>
            </a:r>
            <a:r>
              <a:rPr lang="ja-JP" altLang="en-US" dirty="0"/>
              <a:t>管理</a:t>
            </a:r>
            <a:r>
              <a:rPr lang="en-US" altLang="ja-JP" dirty="0"/>
              <a:t>)</a:t>
            </a:r>
            <a:r>
              <a:rPr lang="ja-JP" altLang="en-US" dirty="0"/>
              <a:t>に戻ってくると</a:t>
            </a:r>
            <a:r>
              <a:rPr lang="en-US" altLang="ja-JP" dirty="0"/>
              <a:t>9</a:t>
            </a:r>
            <a:r>
              <a:rPr lang="ja-JP" altLang="en-US" dirty="0"/>
              <a:t>時間</a:t>
            </a:r>
            <a:r>
              <a:rPr lang="en-US" altLang="ja-JP" dirty="0"/>
              <a:t>(JST</a:t>
            </a:r>
            <a:r>
              <a:rPr lang="ja-JP" altLang="en-US" dirty="0"/>
              <a:t>分</a:t>
            </a:r>
            <a:r>
              <a:rPr lang="en-US" altLang="ja-JP" dirty="0"/>
              <a:t>)</a:t>
            </a:r>
            <a:r>
              <a:rPr lang="ja-JP" altLang="en-US" dirty="0"/>
              <a:t>時間がずれてしまう</a:t>
            </a:r>
            <a:endParaRPr lang="en-US" altLang="ja-JP" dirty="0"/>
          </a:p>
          <a:p>
            <a:pPr lvl="1"/>
            <a:r>
              <a:rPr kumimoji="1" lang="en-US" altLang="ja-JP" dirty="0"/>
              <a:t>Windows</a:t>
            </a:r>
            <a:r>
              <a:rPr kumimoji="1" lang="ja-JP" altLang="en-US" dirty="0"/>
              <a:t>を</a:t>
            </a:r>
            <a:r>
              <a:rPr kumimoji="1" lang="en-US" altLang="ja-JP" dirty="0"/>
              <a:t>UTC</a:t>
            </a:r>
            <a:r>
              <a:rPr kumimoji="1" lang="ja-JP" altLang="en-US" dirty="0"/>
              <a:t>に変更する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ロケール管理により、表示時間は自動的に</a:t>
            </a:r>
            <a:r>
              <a:rPr kumimoji="1" lang="en-US" altLang="ja-JP" dirty="0"/>
              <a:t>UTC+9</a:t>
            </a:r>
            <a:r>
              <a:rPr kumimoji="1" lang="ja-JP" altLang="en-US" dirty="0"/>
              <a:t>時間（</a:t>
            </a:r>
            <a:r>
              <a:rPr kumimoji="1" lang="en-US" altLang="ja-JP" dirty="0"/>
              <a:t>JST</a:t>
            </a:r>
            <a:r>
              <a:rPr kumimoji="1" lang="ja-JP" altLang="en-US" dirty="0"/>
              <a:t>分）されるため、使い勝手に影響はない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0B7FCF-9357-47AB-A613-D046D61D7A7B}"/>
              </a:ext>
            </a:extLst>
          </p:cNvPr>
          <p:cNvSpPr txBox="1"/>
          <p:nvPr/>
        </p:nvSpPr>
        <p:spPr>
          <a:xfrm>
            <a:off x="762373" y="4162802"/>
            <a:ext cx="792088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reg add "HKEY_LOCAL_MACHINE\System\</a:t>
            </a:r>
            <a:r>
              <a:rPr lang="en-US" altLang="ja-JP" dirty="0" err="1">
                <a:solidFill>
                  <a:schemeClr val="bg1"/>
                </a:solidFill>
              </a:rPr>
              <a:t>CurrentControlSet</a:t>
            </a:r>
            <a:r>
              <a:rPr lang="en-US" altLang="ja-JP" dirty="0">
                <a:solidFill>
                  <a:schemeClr val="bg1"/>
                </a:solidFill>
              </a:rPr>
              <a:t>\Control\</a:t>
            </a:r>
            <a:r>
              <a:rPr lang="en-US" altLang="ja-JP" dirty="0" err="1">
                <a:solidFill>
                  <a:schemeClr val="bg1"/>
                </a:solidFill>
              </a:rPr>
              <a:t>TimeZoneInformation</a:t>
            </a:r>
            <a:r>
              <a:rPr lang="en-US" altLang="ja-JP" dirty="0">
                <a:solidFill>
                  <a:schemeClr val="bg1"/>
                </a:solidFill>
              </a:rPr>
              <a:t>" /v </a:t>
            </a:r>
            <a:r>
              <a:rPr lang="en-US" altLang="ja-JP" dirty="0" err="1">
                <a:solidFill>
                  <a:schemeClr val="bg1"/>
                </a:solidFill>
              </a:rPr>
              <a:t>RealTimeIsUniversal</a:t>
            </a:r>
            <a:r>
              <a:rPr lang="en-US" altLang="ja-JP" dirty="0">
                <a:solidFill>
                  <a:schemeClr val="bg1"/>
                </a:solidFill>
              </a:rPr>
              <a:t> /d 1 /t REG_DWORD /f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75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0374D-B206-4FCE-9744-8D020352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詳しくは・・・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38B5BA-0D71-4669-BAE2-F78C7829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これを読もう！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RF</a:t>
            </a:r>
            <a:r>
              <a:rPr kumimoji="1" lang="ja-JP" altLang="en-US" dirty="0"/>
              <a:t>ワールド </a:t>
            </a:r>
            <a:r>
              <a:rPr kumimoji="1" lang="en-US" altLang="ja-JP" dirty="0"/>
              <a:t>No.44</a:t>
            </a:r>
          </a:p>
          <a:p>
            <a:pPr lvl="2"/>
            <a:r>
              <a:rPr lang="ja-JP" altLang="en-US" dirty="0"/>
              <a:t>「</a:t>
            </a:r>
            <a:r>
              <a:rPr lang="en-US" altLang="ja-JP" dirty="0"/>
              <a:t>GRC</a:t>
            </a:r>
            <a:r>
              <a:rPr lang="ja-JP" altLang="en-US" dirty="0"/>
              <a:t>で広がる</a:t>
            </a:r>
            <a:r>
              <a:rPr lang="en-US" altLang="ja-JP" dirty="0"/>
              <a:t>SDR</a:t>
            </a:r>
            <a:r>
              <a:rPr lang="ja-JP" altLang="en-US" dirty="0"/>
              <a:t>の世界」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EC96EE-A48D-4678-B765-C4C8D090A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2755928" cy="39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65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 err="1"/>
              <a:t>GNURadio</a:t>
            </a:r>
            <a:r>
              <a:rPr lang="ja-JP" altLang="en-US" sz="3600" dirty="0"/>
              <a:t>のセットアップ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3448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D2D7F-3BB6-49C0-86CC-D75BCDA4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Linux</a:t>
            </a:r>
            <a:r>
              <a:rPr lang="ja-JP" altLang="en-US" dirty="0"/>
              <a:t>の操作方法：</a:t>
            </a:r>
            <a:r>
              <a:rPr lang="en-US" altLang="ja-JP" dirty="0"/>
              <a:t>GUI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82C20F-40FA-4CD4-9691-345F671D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とほぼ同じ</a:t>
            </a:r>
            <a:endParaRPr kumimoji="1" lang="en-US" altLang="ja-JP" dirty="0"/>
          </a:p>
          <a:p>
            <a:pPr lvl="1"/>
            <a:r>
              <a:rPr lang="ja-JP" altLang="en-US" dirty="0"/>
              <a:t>アプリの起動方法</a:t>
            </a:r>
            <a:endParaRPr kumimoji="1" lang="en-US" altLang="ja-JP" dirty="0"/>
          </a:p>
          <a:p>
            <a:pPr lvl="2"/>
            <a:r>
              <a:rPr lang="ja-JP" altLang="en-US" dirty="0"/>
              <a:t>メニューからアイコンをクリックして起動する</a:t>
            </a:r>
            <a:endParaRPr kumimoji="1" lang="en-US" altLang="ja-JP" dirty="0"/>
          </a:p>
          <a:p>
            <a:pPr lvl="1"/>
            <a:r>
              <a:rPr lang="ja-JP" altLang="en-US" dirty="0"/>
              <a:t>アプリの操作方法</a:t>
            </a:r>
            <a:endParaRPr lang="en-US" altLang="ja-JP" dirty="0"/>
          </a:p>
          <a:p>
            <a:pPr lvl="2"/>
            <a:r>
              <a:rPr lang="en-US" altLang="ja-JP" dirty="0"/>
              <a:t>Windows</a:t>
            </a:r>
            <a:r>
              <a:rPr lang="ja-JP" altLang="en-US" dirty="0"/>
              <a:t>が開くので、マウスとキーボードで操作する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4973B1-35B0-4A3F-B9B7-E3A5B140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4532078" cy="33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24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D2D7F-3BB6-49C0-86CC-D75BCDA4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Linux</a:t>
            </a:r>
            <a:r>
              <a:rPr lang="ja-JP" altLang="en-US" dirty="0"/>
              <a:t>の操作方法：</a:t>
            </a:r>
            <a:r>
              <a:rPr lang="en-US" altLang="ja-JP" dirty="0"/>
              <a:t>CUI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82C20F-40FA-4CD4-9691-345F671D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コマンドプロンプト</a:t>
            </a:r>
            <a:endParaRPr lang="en-US" altLang="ja-JP" dirty="0"/>
          </a:p>
          <a:p>
            <a:pPr lvl="1"/>
            <a:r>
              <a:rPr lang="ja-JP" altLang="en-US" dirty="0"/>
              <a:t>起動方法</a:t>
            </a:r>
            <a:endParaRPr lang="en-US" altLang="ja-JP" dirty="0"/>
          </a:p>
          <a:p>
            <a:pPr lvl="2"/>
            <a:r>
              <a:rPr kumimoji="1" lang="ja-JP" altLang="en-US" dirty="0"/>
              <a:t>「端末</a:t>
            </a:r>
            <a:r>
              <a:rPr kumimoji="1" lang="en-US" altLang="ja-JP" dirty="0"/>
              <a:t>(Terminal)</a:t>
            </a:r>
            <a:r>
              <a:rPr kumimoji="1" lang="ja-JP" altLang="en-US" dirty="0"/>
              <a:t>」というアプリ</a:t>
            </a:r>
            <a:endParaRPr kumimoji="1" lang="en-US" altLang="ja-JP" dirty="0"/>
          </a:p>
          <a:p>
            <a:pPr lvl="1"/>
            <a:r>
              <a:rPr lang="ja-JP" altLang="en-US" dirty="0"/>
              <a:t>操作方法</a:t>
            </a:r>
            <a:endParaRPr kumimoji="1" lang="en-US" altLang="ja-JP" dirty="0"/>
          </a:p>
          <a:p>
            <a:pPr lvl="2"/>
            <a:r>
              <a:rPr lang="ja-JP" altLang="en-US" dirty="0"/>
              <a:t>「</a:t>
            </a:r>
            <a:r>
              <a:rPr lang="en-US" altLang="ja-JP" dirty="0"/>
              <a:t>Linux</a:t>
            </a:r>
            <a:r>
              <a:rPr lang="ja-JP" altLang="en-US" dirty="0"/>
              <a:t>コマンド」を入力することで操作を行う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E0B6CD-E8BC-4CCA-894E-16C9DB5C7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8" y="3429000"/>
            <a:ext cx="5148064" cy="333634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E427D6-0BB8-4BB0-8A2F-EF49DA9C35F1}"/>
              </a:ext>
            </a:extLst>
          </p:cNvPr>
          <p:cNvSpPr/>
          <p:nvPr/>
        </p:nvSpPr>
        <p:spPr>
          <a:xfrm>
            <a:off x="2339752" y="3645024"/>
            <a:ext cx="3312368" cy="2088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729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37314-D08E-430D-9A3B-1A859B62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CUI</a:t>
            </a:r>
            <a:r>
              <a:rPr lang="ja-JP" altLang="en-US" dirty="0"/>
              <a:t>における重要な概念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473220-D544-4806-87ED-05C2968A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ディレクトリ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ルートディレクトリ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/</a:t>
            </a:r>
          </a:p>
          <a:p>
            <a:pPr lvl="3"/>
            <a:r>
              <a:rPr lang="en-US" altLang="ja-JP" dirty="0"/>
              <a:t>Windows</a:t>
            </a:r>
            <a:r>
              <a:rPr lang="ja-JP" altLang="en-US" dirty="0"/>
              <a:t>の「</a:t>
            </a:r>
            <a:r>
              <a:rPr lang="en-US" altLang="ja-JP" dirty="0"/>
              <a:t>C:\</a:t>
            </a:r>
            <a:r>
              <a:rPr lang="ja-JP" altLang="en-US" dirty="0"/>
              <a:t>」に相当するもの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ホームディレクトリ</a:t>
            </a:r>
            <a:endParaRPr kumimoji="1" lang="en-US" altLang="ja-JP" dirty="0"/>
          </a:p>
          <a:p>
            <a:pPr lvl="2"/>
            <a:r>
              <a:rPr lang="en-US" altLang="ja-JP" dirty="0"/>
              <a:t>/home/[</a:t>
            </a:r>
            <a:r>
              <a:rPr lang="ja-JP" altLang="en-US" dirty="0"/>
              <a:t>ユーザ</a:t>
            </a:r>
            <a:r>
              <a:rPr lang="en-US" altLang="ja-JP" dirty="0"/>
              <a:t>ID]</a:t>
            </a:r>
          </a:p>
          <a:p>
            <a:pPr lvl="3"/>
            <a:r>
              <a:rPr kumimoji="1" lang="en-US" altLang="ja-JP" dirty="0"/>
              <a:t>Windows</a:t>
            </a:r>
            <a:r>
              <a:rPr lang="ja-JP" altLang="en-US" dirty="0"/>
              <a:t>の「</a:t>
            </a:r>
            <a:r>
              <a:rPr lang="en-US" altLang="ja-JP" dirty="0"/>
              <a:t>PC</a:t>
            </a:r>
            <a:r>
              <a:rPr lang="ja-JP" altLang="en-US" dirty="0"/>
              <a:t>」に相当するもの</a:t>
            </a:r>
            <a:endParaRPr lang="en-US" altLang="ja-JP" dirty="0"/>
          </a:p>
          <a:p>
            <a:pPr lvl="3"/>
            <a:r>
              <a:rPr kumimoji="1" lang="ja-JP" altLang="en-US" dirty="0"/>
              <a:t>ファイルなどはここに保存すること</a:t>
            </a:r>
            <a:endParaRPr kumimoji="1" lang="en-US" altLang="ja-JP" dirty="0"/>
          </a:p>
          <a:p>
            <a:r>
              <a:rPr kumimoji="1" lang="ja-JP" altLang="en-US" dirty="0"/>
              <a:t>パーミッション</a:t>
            </a:r>
            <a:r>
              <a:rPr kumimoji="1" lang="en-US" altLang="ja-JP" dirty="0"/>
              <a:t>(permission)</a:t>
            </a:r>
          </a:p>
          <a:p>
            <a:pPr lvl="1"/>
            <a:r>
              <a:rPr lang="ja-JP" altLang="en-US" dirty="0"/>
              <a:t>ユーザ権限</a:t>
            </a:r>
            <a:endParaRPr lang="en-US" altLang="ja-JP" dirty="0"/>
          </a:p>
          <a:p>
            <a:pPr lvl="2"/>
            <a:r>
              <a:rPr lang="en-US" altLang="ja-JP" dirty="0"/>
              <a:t>Linux</a:t>
            </a:r>
            <a:r>
              <a:rPr lang="ja-JP" altLang="en-US" dirty="0"/>
              <a:t>は</a:t>
            </a:r>
            <a:r>
              <a:rPr lang="en-US" altLang="ja-JP" dirty="0"/>
              <a:t>Unix</a:t>
            </a:r>
            <a:r>
              <a:rPr lang="ja-JP" altLang="en-US" dirty="0"/>
              <a:t>系</a:t>
            </a:r>
            <a:r>
              <a:rPr lang="en-US" altLang="ja-JP" dirty="0"/>
              <a:t>OS</a:t>
            </a:r>
            <a:r>
              <a:rPr lang="ja-JP" altLang="en-US" dirty="0"/>
              <a:t>であるため権限がきちんと決められている</a:t>
            </a:r>
            <a:endParaRPr lang="en-US" altLang="ja-JP" dirty="0"/>
          </a:p>
          <a:p>
            <a:pPr lvl="3"/>
            <a:r>
              <a:rPr lang="ja-JP" altLang="en-US" dirty="0"/>
              <a:t>コマンド実行時に</a:t>
            </a:r>
            <a:r>
              <a:rPr lang="en-US" altLang="ja-JP" dirty="0"/>
              <a:t>permission</a:t>
            </a:r>
            <a:r>
              <a:rPr lang="ja-JP" altLang="en-US" dirty="0"/>
              <a:t>系のエラーが出た場合</a:t>
            </a:r>
            <a:endParaRPr lang="en-US" altLang="ja-JP" dirty="0"/>
          </a:p>
          <a:p>
            <a:pPr lvl="4"/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ja-JP" altLang="en-US" dirty="0"/>
              <a:t>コマンドを付けて実行すること</a:t>
            </a:r>
            <a:endParaRPr lang="en-US" altLang="ja-JP" dirty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0193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40DA6B-511B-441A-83C8-00056114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Linux</a:t>
            </a:r>
            <a:r>
              <a:rPr lang="ja-JP" altLang="en-US" dirty="0"/>
              <a:t>コマンド（使うものだけ抜粋）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254B30-95EA-4966-9E72-0EED5A742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5538"/>
            <a:ext cx="4021832" cy="5327650"/>
          </a:xfrm>
        </p:spPr>
        <p:txBody>
          <a:bodyPr/>
          <a:lstStyle/>
          <a:p>
            <a:r>
              <a:rPr lang="ja-JP" altLang="en-US" sz="2400" dirty="0"/>
              <a:t>基本コマンド</a:t>
            </a:r>
            <a:endParaRPr kumimoji="1" lang="en-US" altLang="ja-JP" sz="2400" dirty="0"/>
          </a:p>
          <a:p>
            <a:pPr lvl="1"/>
            <a:r>
              <a:rPr lang="ja-JP" altLang="en-US" sz="2000" dirty="0"/>
              <a:t>コピー</a:t>
            </a:r>
            <a:endParaRPr lang="en-US" altLang="ja-JP" sz="2000" dirty="0"/>
          </a:p>
          <a:p>
            <a:pPr lvl="2"/>
            <a:r>
              <a:rPr lang="en-US" altLang="ja-JP" sz="1800" dirty="0"/>
              <a:t>cp [</a:t>
            </a:r>
            <a:r>
              <a:rPr lang="ja-JP" altLang="en-US" sz="1800" dirty="0"/>
              <a:t>コピー元</a:t>
            </a:r>
            <a:r>
              <a:rPr lang="en-US" altLang="ja-JP" sz="1800" dirty="0"/>
              <a:t>] [</a:t>
            </a:r>
            <a:r>
              <a:rPr lang="ja-JP" altLang="en-US" sz="1800" dirty="0"/>
              <a:t>コピー先</a:t>
            </a:r>
            <a:r>
              <a:rPr lang="en-US" altLang="ja-JP" sz="1800" dirty="0"/>
              <a:t>]</a:t>
            </a:r>
          </a:p>
          <a:p>
            <a:pPr lvl="3"/>
            <a:r>
              <a:rPr lang="en-US" altLang="ja-JP" sz="1600" dirty="0"/>
              <a:t>cp –</a:t>
            </a:r>
            <a:r>
              <a:rPr lang="en-US" altLang="ja-JP" sz="1600" dirty="0" err="1"/>
              <a:t>ar</a:t>
            </a:r>
            <a:r>
              <a:rPr lang="ja-JP" altLang="en-US" sz="1600" dirty="0"/>
              <a:t> </a:t>
            </a:r>
            <a:r>
              <a:rPr lang="en-US" altLang="ja-JP" sz="1600" dirty="0"/>
              <a:t>* ../docs/</a:t>
            </a:r>
          </a:p>
          <a:p>
            <a:pPr lvl="4"/>
            <a:r>
              <a:rPr lang="ja-JP" altLang="en-US" sz="1600" dirty="0"/>
              <a:t>再帰的に全て処理</a:t>
            </a:r>
            <a:endParaRPr lang="en-US" altLang="ja-JP" sz="1600" dirty="0"/>
          </a:p>
          <a:p>
            <a:pPr lvl="1"/>
            <a:r>
              <a:rPr lang="ja-JP" altLang="en-US" sz="2000" dirty="0"/>
              <a:t>ディレクトリ変更</a:t>
            </a:r>
            <a:endParaRPr lang="en-US" altLang="ja-JP" sz="2000" dirty="0"/>
          </a:p>
          <a:p>
            <a:pPr lvl="2"/>
            <a:r>
              <a:rPr lang="en-US" altLang="ja-JP" sz="1800" dirty="0"/>
              <a:t>cd [</a:t>
            </a:r>
            <a:r>
              <a:rPr lang="ja-JP" altLang="en-US" sz="1800" dirty="0"/>
              <a:t>移動先</a:t>
            </a:r>
            <a:r>
              <a:rPr lang="en-US" altLang="ja-JP" sz="1800" dirty="0"/>
              <a:t>]</a:t>
            </a:r>
          </a:p>
          <a:p>
            <a:pPr lvl="3"/>
            <a:r>
              <a:rPr lang="en-US" altLang="ja-JP" sz="1600" dirty="0"/>
              <a:t>cd ../</a:t>
            </a:r>
          </a:p>
          <a:p>
            <a:pPr lvl="4"/>
            <a:r>
              <a:rPr lang="ja-JP" altLang="en-US" sz="1600" dirty="0"/>
              <a:t>一つ上に戻る</a:t>
            </a:r>
            <a:endParaRPr lang="en-US" altLang="ja-JP" sz="1600" dirty="0"/>
          </a:p>
          <a:p>
            <a:pPr lvl="1"/>
            <a:r>
              <a:rPr lang="ja-JP" altLang="en-US" sz="2000" dirty="0"/>
              <a:t>ディレクトリ作成</a:t>
            </a:r>
            <a:endParaRPr lang="en-US" altLang="ja-JP" sz="2000" dirty="0"/>
          </a:p>
          <a:p>
            <a:pPr lvl="2"/>
            <a:r>
              <a:rPr lang="en-US" altLang="ja-JP" sz="1800" dirty="0" err="1"/>
              <a:t>mkdir</a:t>
            </a:r>
            <a:r>
              <a:rPr lang="ja-JP" altLang="en-US" sz="1800" dirty="0"/>
              <a:t> </a:t>
            </a:r>
            <a:r>
              <a:rPr lang="en-US" altLang="ja-JP" sz="1800" dirty="0"/>
              <a:t>[</a:t>
            </a:r>
            <a:r>
              <a:rPr lang="ja-JP" altLang="en-US" sz="1800" dirty="0"/>
              <a:t>ディレクトリ名</a:t>
            </a:r>
            <a:r>
              <a:rPr lang="en-US" altLang="ja-JP" sz="1800" dirty="0"/>
              <a:t>]</a:t>
            </a:r>
          </a:p>
          <a:p>
            <a:pPr lvl="1"/>
            <a:r>
              <a:rPr lang="ja-JP" altLang="en-US" sz="2000" dirty="0"/>
              <a:t>ディレクトリ表示</a:t>
            </a:r>
            <a:endParaRPr lang="en-US" altLang="ja-JP" sz="2000" dirty="0"/>
          </a:p>
          <a:p>
            <a:pPr lvl="2"/>
            <a:r>
              <a:rPr lang="en-US" altLang="ja-JP" sz="1800" dirty="0"/>
              <a:t>ls</a:t>
            </a:r>
          </a:p>
          <a:p>
            <a:pPr lvl="3"/>
            <a:r>
              <a:rPr lang="en-US" altLang="ja-JP" sz="1600" dirty="0"/>
              <a:t>ls -la</a:t>
            </a:r>
          </a:p>
          <a:p>
            <a:pPr lvl="4"/>
            <a:r>
              <a:rPr lang="ja-JP" altLang="en-US" sz="1400" dirty="0"/>
              <a:t>詳細表示</a:t>
            </a:r>
            <a:endParaRPr lang="en-US" altLang="ja-JP" sz="1400" dirty="0"/>
          </a:p>
          <a:p>
            <a:endParaRPr kumimoji="1" lang="ja-JP" altLang="en-US" sz="24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19DA7A-F69A-432C-AF19-1EF8B0969E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sz="2400" dirty="0"/>
              <a:t>拡張コマンド</a:t>
            </a:r>
            <a:endParaRPr lang="en-US" altLang="ja-JP" sz="2400" dirty="0"/>
          </a:p>
          <a:p>
            <a:pPr lvl="1"/>
            <a:r>
              <a:rPr lang="ja-JP" altLang="en-US" sz="2000" dirty="0"/>
              <a:t>ソフトインストール</a:t>
            </a:r>
            <a:endParaRPr lang="en-US" altLang="ja-JP" sz="2000" dirty="0"/>
          </a:p>
          <a:p>
            <a:pPr lvl="2"/>
            <a:r>
              <a:rPr lang="en-US" altLang="ja-JP" sz="1800" dirty="0"/>
              <a:t>apt install</a:t>
            </a:r>
            <a:r>
              <a:rPr lang="ja-JP" altLang="en-US" sz="1800" dirty="0"/>
              <a:t> </a:t>
            </a:r>
            <a:r>
              <a:rPr lang="en-US" altLang="ja-JP" sz="1800" dirty="0"/>
              <a:t>[</a:t>
            </a:r>
            <a:r>
              <a:rPr lang="ja-JP" altLang="en-US" sz="1800" dirty="0"/>
              <a:t>ソフト名</a:t>
            </a:r>
            <a:r>
              <a:rPr lang="en-US" altLang="ja-JP" sz="1800" dirty="0"/>
              <a:t>]</a:t>
            </a:r>
          </a:p>
          <a:p>
            <a:pPr lvl="1"/>
            <a:r>
              <a:rPr lang="ja-JP" altLang="en-US" sz="2000" dirty="0"/>
              <a:t>スーパーユーザ実行</a:t>
            </a:r>
            <a:endParaRPr lang="en-US" altLang="ja-JP" sz="2000" dirty="0"/>
          </a:p>
          <a:p>
            <a:pPr lvl="2"/>
            <a:r>
              <a:rPr lang="en-US" altLang="ja-JP" sz="1800" dirty="0" err="1"/>
              <a:t>sudo</a:t>
            </a:r>
            <a:r>
              <a:rPr lang="ja-JP" altLang="en-US" sz="1800" dirty="0"/>
              <a:t> </a:t>
            </a:r>
            <a:r>
              <a:rPr lang="en-US" altLang="ja-JP" sz="1800" dirty="0"/>
              <a:t>[</a:t>
            </a:r>
            <a:r>
              <a:rPr lang="ja-JP" altLang="en-US" sz="1800" dirty="0"/>
              <a:t>コマンド</a:t>
            </a:r>
            <a:r>
              <a:rPr lang="en-US" altLang="ja-JP" sz="1800" dirty="0"/>
              <a:t>]</a:t>
            </a:r>
          </a:p>
          <a:p>
            <a:r>
              <a:rPr kumimoji="1" lang="ja-JP" altLang="en-US" sz="2400" dirty="0"/>
              <a:t>開発コマンド</a:t>
            </a:r>
            <a:endParaRPr kumimoji="1" lang="en-US" altLang="ja-JP" sz="2400" dirty="0"/>
          </a:p>
          <a:p>
            <a:pPr lvl="1"/>
            <a:r>
              <a:rPr lang="ja-JP" altLang="en-US" sz="2000" dirty="0"/>
              <a:t>ダウンロード</a:t>
            </a:r>
            <a:endParaRPr lang="en-US" altLang="ja-JP" sz="2000" dirty="0"/>
          </a:p>
          <a:p>
            <a:pPr lvl="2"/>
            <a:r>
              <a:rPr lang="en-US" altLang="ja-JP" sz="1800" dirty="0"/>
              <a:t>g</a:t>
            </a:r>
            <a:r>
              <a:rPr kumimoji="1" lang="en-US" altLang="ja-JP" sz="1800" dirty="0"/>
              <a:t>it clone [git URL]</a:t>
            </a:r>
          </a:p>
          <a:p>
            <a:pPr lvl="1"/>
            <a:r>
              <a:rPr kumimoji="1" lang="ja-JP" altLang="en-US" sz="2000" dirty="0"/>
              <a:t>コンフィグ</a:t>
            </a:r>
            <a:endParaRPr kumimoji="1" lang="en-US" altLang="ja-JP" sz="2000" dirty="0"/>
          </a:p>
          <a:p>
            <a:pPr lvl="2"/>
            <a:r>
              <a:rPr lang="en-US" altLang="ja-JP" sz="1800" dirty="0"/>
              <a:t>./configure</a:t>
            </a:r>
            <a:endParaRPr kumimoji="1" lang="en-US" altLang="ja-JP" sz="1800" dirty="0"/>
          </a:p>
          <a:p>
            <a:pPr lvl="1"/>
            <a:r>
              <a:rPr kumimoji="1" lang="ja-JP" altLang="en-US" sz="2000" dirty="0"/>
              <a:t>ビルド</a:t>
            </a:r>
            <a:endParaRPr kumimoji="1" lang="en-US" altLang="ja-JP" sz="2000" dirty="0"/>
          </a:p>
          <a:p>
            <a:pPr lvl="2"/>
            <a:r>
              <a:rPr lang="en-US" altLang="ja-JP" sz="1800" dirty="0"/>
              <a:t>make</a:t>
            </a:r>
          </a:p>
          <a:p>
            <a:pPr lvl="1"/>
            <a:r>
              <a:rPr kumimoji="1" lang="ja-JP" altLang="en-US" sz="2000" dirty="0"/>
              <a:t>インストール</a:t>
            </a:r>
            <a:endParaRPr kumimoji="1" lang="en-US" altLang="ja-JP" sz="2000" dirty="0"/>
          </a:p>
          <a:p>
            <a:pPr lvl="2"/>
            <a:r>
              <a:rPr lang="en-US" altLang="ja-JP" sz="1800" dirty="0" err="1"/>
              <a:t>s</a:t>
            </a:r>
            <a:r>
              <a:rPr kumimoji="1" lang="en-US" altLang="ja-JP" sz="1800" dirty="0" err="1"/>
              <a:t>udo</a:t>
            </a:r>
            <a:r>
              <a:rPr kumimoji="1" lang="en-US" altLang="ja-JP" sz="1800" dirty="0"/>
              <a:t> make install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27B47E-CBF4-44A0-8B06-0101493A6756}"/>
              </a:ext>
            </a:extLst>
          </p:cNvPr>
          <p:cNvSpPr txBox="1"/>
          <p:nvPr/>
        </p:nvSpPr>
        <p:spPr>
          <a:xfrm>
            <a:off x="899592" y="6309320"/>
            <a:ext cx="79208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chemeClr val="bg1"/>
                </a:solidFill>
              </a:rPr>
              <a:t>user@pc</a:t>
            </a:r>
            <a:r>
              <a:rPr kumimoji="1" lang="en-US" altLang="ja-JP" dirty="0">
                <a:solidFill>
                  <a:schemeClr val="bg1"/>
                </a:solidFill>
              </a:rPr>
              <a:t>:~ $ </a:t>
            </a:r>
            <a:r>
              <a:rPr kumimoji="1" lang="en-US" altLang="ja-JP" dirty="0" err="1">
                <a:solidFill>
                  <a:schemeClr val="bg1"/>
                </a:solidFill>
              </a:rPr>
              <a:t>sudo</a:t>
            </a:r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r>
              <a:rPr kumimoji="1" lang="en-US" altLang="ja-JP" dirty="0" err="1">
                <a:solidFill>
                  <a:schemeClr val="bg1"/>
                </a:solidFill>
              </a:rPr>
              <a:t>raspi</a:t>
            </a:r>
            <a:r>
              <a:rPr kumimoji="1" lang="en-US" altLang="ja-JP" dirty="0">
                <a:solidFill>
                  <a:schemeClr val="bg1"/>
                </a:solidFill>
              </a:rPr>
              <a:t>-config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33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A7A9A-94DA-411D-B080-D550AB66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GNURadio</a:t>
            </a:r>
            <a:r>
              <a:rPr kumimoji="1" lang="ja-JP" altLang="en-US" dirty="0"/>
              <a:t>のインストール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8126D2-31CC-456C-BFBC-C5A0760B6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インストールするもの</a:t>
            </a:r>
            <a:endParaRPr kumimoji="1" lang="en-US" altLang="ja-JP" dirty="0"/>
          </a:p>
          <a:p>
            <a:pPr lvl="1"/>
            <a:r>
              <a:rPr lang="en-US" altLang="ja-JP" dirty="0" err="1"/>
              <a:t>GNURadio</a:t>
            </a:r>
            <a:r>
              <a:rPr lang="ja-JP" altLang="en-US" dirty="0"/>
              <a:t>本体</a:t>
            </a:r>
            <a:endParaRPr lang="en-US" altLang="ja-JP" dirty="0"/>
          </a:p>
          <a:p>
            <a:pPr lvl="2"/>
            <a:r>
              <a:rPr lang="ja-JP" altLang="en-US" dirty="0"/>
              <a:t>デフォルトのものはバージョンが古い</a:t>
            </a:r>
            <a:endParaRPr lang="en-US" altLang="ja-JP" dirty="0"/>
          </a:p>
          <a:p>
            <a:pPr lvl="3"/>
            <a:r>
              <a:rPr lang="ja-JP" altLang="en-US" dirty="0"/>
              <a:t>最新版を使いたい場合は、</a:t>
            </a:r>
            <a:r>
              <a:rPr lang="en-US" altLang="ja-JP" dirty="0"/>
              <a:t>RF</a:t>
            </a:r>
            <a:r>
              <a:rPr lang="ja-JP" altLang="en-US" dirty="0"/>
              <a:t>ワールド</a:t>
            </a:r>
            <a:r>
              <a:rPr lang="en-US" altLang="ja-JP" dirty="0"/>
              <a:t> No.44</a:t>
            </a:r>
            <a:r>
              <a:rPr lang="ja-JP" altLang="en-US" dirty="0"/>
              <a:t>を参照</a:t>
            </a:r>
            <a:endParaRPr lang="en-US" altLang="ja-JP" dirty="0"/>
          </a:p>
          <a:p>
            <a:pPr lvl="1"/>
            <a:r>
              <a:rPr kumimoji="1" lang="en-US" altLang="ja-JP" dirty="0" err="1"/>
              <a:t>PlutoSDR</a:t>
            </a:r>
            <a:r>
              <a:rPr kumimoji="1" lang="ja-JP" altLang="en-US" dirty="0"/>
              <a:t>用ドライバ</a:t>
            </a:r>
            <a:endParaRPr kumimoji="1" lang="en-US" altLang="ja-JP" dirty="0"/>
          </a:p>
          <a:p>
            <a:pPr lvl="1"/>
            <a:r>
              <a:rPr lang="en-US" altLang="ja-JP" dirty="0"/>
              <a:t>RTL-SDR</a:t>
            </a:r>
            <a:r>
              <a:rPr lang="ja-JP" altLang="en-US" dirty="0"/>
              <a:t>用ドライバ</a:t>
            </a:r>
            <a:endParaRPr lang="en-US" altLang="ja-JP" dirty="0"/>
          </a:p>
          <a:p>
            <a:pPr lvl="1"/>
            <a:r>
              <a:rPr kumimoji="1" lang="ja-JP" altLang="en-US" dirty="0"/>
              <a:t>開発環境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AE12BC-9807-465E-AE8A-B00BE2028653}"/>
              </a:ext>
            </a:extLst>
          </p:cNvPr>
          <p:cNvSpPr txBox="1"/>
          <p:nvPr/>
        </p:nvSpPr>
        <p:spPr>
          <a:xfrm>
            <a:off x="971600" y="4653136"/>
            <a:ext cx="792088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>
                <a:solidFill>
                  <a:schemeClr val="bg1"/>
                </a:solidFill>
              </a:rPr>
              <a:t>user@pc</a:t>
            </a:r>
            <a:r>
              <a:rPr kumimoji="1" lang="en-US" altLang="ja-JP" sz="2000" dirty="0">
                <a:solidFill>
                  <a:schemeClr val="bg1"/>
                </a:solidFill>
              </a:rPr>
              <a:t>:~ $ </a:t>
            </a:r>
            <a:r>
              <a:rPr kumimoji="1" lang="en-US" altLang="ja-JP" sz="2000" dirty="0" err="1">
                <a:solidFill>
                  <a:schemeClr val="bg1"/>
                </a:solidFill>
              </a:rPr>
              <a:t>sudo</a:t>
            </a:r>
            <a:r>
              <a:rPr kumimoji="1" lang="en-US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dirty="0">
                <a:solidFill>
                  <a:schemeClr val="bg1"/>
                </a:solidFill>
              </a:rPr>
              <a:t>apt update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lang="en-US" altLang="ja-JP" sz="2000" dirty="0" err="1">
                <a:solidFill>
                  <a:schemeClr val="bg1"/>
                </a:solidFill>
              </a:rPr>
              <a:t>user@pc</a:t>
            </a:r>
            <a:r>
              <a:rPr lang="en-US" altLang="ja-JP" sz="2000" dirty="0">
                <a:solidFill>
                  <a:schemeClr val="bg1"/>
                </a:solidFill>
              </a:rPr>
              <a:t>:~ $ </a:t>
            </a:r>
            <a:r>
              <a:rPr lang="en-US" altLang="ja-JP" sz="2000" dirty="0" err="1">
                <a:solidFill>
                  <a:schemeClr val="bg1"/>
                </a:solidFill>
              </a:rPr>
              <a:t>sudo</a:t>
            </a:r>
            <a:r>
              <a:rPr lang="en-US" altLang="ja-JP" sz="2000" dirty="0">
                <a:solidFill>
                  <a:schemeClr val="bg1"/>
                </a:solidFill>
              </a:rPr>
              <a:t> apt upgrade</a:t>
            </a:r>
          </a:p>
          <a:p>
            <a:r>
              <a:rPr lang="en-US" altLang="ja-JP" sz="2000" dirty="0" err="1">
                <a:solidFill>
                  <a:schemeClr val="bg1"/>
                </a:solidFill>
              </a:rPr>
              <a:t>user@pc</a:t>
            </a:r>
            <a:r>
              <a:rPr lang="en-US" altLang="ja-JP" sz="2000" dirty="0">
                <a:solidFill>
                  <a:schemeClr val="bg1"/>
                </a:solidFill>
              </a:rPr>
              <a:t>:~ $ </a:t>
            </a:r>
            <a:r>
              <a:rPr lang="en-US" altLang="ja-JP" sz="2000" dirty="0" err="1">
                <a:solidFill>
                  <a:schemeClr val="bg1"/>
                </a:solidFill>
              </a:rPr>
              <a:t>sudo</a:t>
            </a:r>
            <a:r>
              <a:rPr lang="en-US" altLang="ja-JP" sz="2000" dirty="0">
                <a:solidFill>
                  <a:schemeClr val="bg1"/>
                </a:solidFill>
              </a:rPr>
              <a:t> apt install </a:t>
            </a:r>
            <a:r>
              <a:rPr lang="en-US" altLang="ja-JP" sz="2000" dirty="0" err="1">
                <a:solidFill>
                  <a:schemeClr val="bg1"/>
                </a:solidFill>
              </a:rPr>
              <a:t>gnuradio</a:t>
            </a:r>
            <a:endParaRPr lang="en-US" altLang="ja-JP" sz="2000" dirty="0">
              <a:solidFill>
                <a:schemeClr val="bg1"/>
              </a:solidFill>
            </a:endParaRPr>
          </a:p>
          <a:p>
            <a:r>
              <a:rPr lang="en-US" altLang="ja-JP" sz="2000" dirty="0" err="1">
                <a:solidFill>
                  <a:schemeClr val="bg1"/>
                </a:solidFill>
              </a:rPr>
              <a:t>user@pc</a:t>
            </a:r>
            <a:r>
              <a:rPr lang="en-US" altLang="ja-JP" sz="2000" dirty="0">
                <a:solidFill>
                  <a:schemeClr val="bg1"/>
                </a:solidFill>
              </a:rPr>
              <a:t>:~ $ </a:t>
            </a:r>
            <a:r>
              <a:rPr lang="en-US" altLang="ja-JP" sz="2000" dirty="0" err="1">
                <a:solidFill>
                  <a:schemeClr val="bg1"/>
                </a:solidFill>
              </a:rPr>
              <a:t>sudo</a:t>
            </a:r>
            <a:r>
              <a:rPr lang="en-US" altLang="ja-JP" sz="2000" dirty="0">
                <a:solidFill>
                  <a:schemeClr val="bg1"/>
                </a:solidFill>
              </a:rPr>
              <a:t> apt install gr-</a:t>
            </a:r>
            <a:r>
              <a:rPr lang="en-US" altLang="ja-JP" sz="2000" dirty="0" err="1">
                <a:solidFill>
                  <a:schemeClr val="bg1"/>
                </a:solidFill>
              </a:rPr>
              <a:t>iio</a:t>
            </a:r>
            <a:endParaRPr lang="en-US" altLang="ja-JP" sz="2000" dirty="0">
              <a:solidFill>
                <a:schemeClr val="bg1"/>
              </a:solidFill>
            </a:endParaRPr>
          </a:p>
          <a:p>
            <a:r>
              <a:rPr lang="en-US" altLang="ja-JP" sz="2000" dirty="0" err="1">
                <a:solidFill>
                  <a:schemeClr val="bg1"/>
                </a:solidFill>
              </a:rPr>
              <a:t>user@pc</a:t>
            </a:r>
            <a:r>
              <a:rPr lang="en-US" altLang="ja-JP" sz="2000" dirty="0">
                <a:solidFill>
                  <a:schemeClr val="bg1"/>
                </a:solidFill>
              </a:rPr>
              <a:t>:~ $ </a:t>
            </a:r>
            <a:r>
              <a:rPr lang="en-US" altLang="ja-JP" sz="2000" dirty="0" err="1">
                <a:solidFill>
                  <a:schemeClr val="bg1"/>
                </a:solidFill>
              </a:rPr>
              <a:t>sudo</a:t>
            </a:r>
            <a:r>
              <a:rPr lang="en-US" altLang="ja-JP" sz="2000" dirty="0">
                <a:solidFill>
                  <a:schemeClr val="bg1"/>
                </a:solidFill>
              </a:rPr>
              <a:t> apt install </a:t>
            </a:r>
            <a:r>
              <a:rPr lang="en-US" altLang="ja-JP" sz="2000" dirty="0" err="1">
                <a:solidFill>
                  <a:schemeClr val="bg1"/>
                </a:solidFill>
              </a:rPr>
              <a:t>rtl-sdr</a:t>
            </a:r>
            <a:r>
              <a:rPr lang="en-US" altLang="ja-JP" sz="2000" dirty="0">
                <a:solidFill>
                  <a:schemeClr val="bg1"/>
                </a:solidFill>
              </a:rPr>
              <a:t> gr-</a:t>
            </a:r>
            <a:r>
              <a:rPr lang="en-US" altLang="ja-JP" sz="2000" dirty="0" err="1">
                <a:solidFill>
                  <a:schemeClr val="bg1"/>
                </a:solidFill>
              </a:rPr>
              <a:t>osmosdr</a:t>
            </a:r>
            <a:endParaRPr lang="en-US" altLang="ja-JP" sz="2000" dirty="0">
              <a:solidFill>
                <a:schemeClr val="bg1"/>
              </a:solidFill>
            </a:endParaRPr>
          </a:p>
          <a:p>
            <a:r>
              <a:rPr lang="en-US" altLang="ja-JP" sz="2000" dirty="0" err="1">
                <a:solidFill>
                  <a:schemeClr val="bg1"/>
                </a:solidFill>
              </a:rPr>
              <a:t>user@pc</a:t>
            </a:r>
            <a:r>
              <a:rPr lang="en-US" altLang="ja-JP" sz="2000" dirty="0">
                <a:solidFill>
                  <a:schemeClr val="bg1"/>
                </a:solidFill>
              </a:rPr>
              <a:t>:~ $ </a:t>
            </a:r>
            <a:r>
              <a:rPr lang="en-US" altLang="ja-JP" sz="2000" dirty="0" err="1">
                <a:solidFill>
                  <a:schemeClr val="bg1"/>
                </a:solidFill>
              </a:rPr>
              <a:t>sudo</a:t>
            </a:r>
            <a:r>
              <a:rPr lang="en-US" altLang="ja-JP" sz="2000" dirty="0">
                <a:solidFill>
                  <a:schemeClr val="bg1"/>
                </a:solidFill>
              </a:rPr>
              <a:t> apt install git </a:t>
            </a:r>
            <a:r>
              <a:rPr lang="en-US" altLang="ja-JP" sz="2000" dirty="0" err="1">
                <a:solidFill>
                  <a:schemeClr val="bg1"/>
                </a:solidFill>
              </a:rPr>
              <a:t>cmake</a:t>
            </a:r>
            <a:r>
              <a:rPr lang="en-US" altLang="ja-JP" sz="2000" dirty="0">
                <a:solidFill>
                  <a:schemeClr val="bg1"/>
                </a:solidFill>
              </a:rPr>
              <a:t> build-essential</a:t>
            </a:r>
          </a:p>
        </p:txBody>
      </p:sp>
    </p:spTree>
    <p:extLst>
      <p:ext uri="{BB962C8B-B14F-4D97-AF65-F5344CB8AC3E}">
        <p14:creationId xmlns:p14="http://schemas.microsoft.com/office/powerpoint/2010/main" val="1900679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 err="1"/>
              <a:t>GNURadio</a:t>
            </a:r>
            <a:r>
              <a:rPr lang="ja-JP" altLang="en-US" sz="3600" dirty="0"/>
              <a:t>の基本操作をマスターする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298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0BB6FB-03D6-4E01-A3BD-B2359026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超小型衛星プロジェクト：</a:t>
            </a:r>
            <a:r>
              <a:rPr lang="en-US" altLang="ja-JP" dirty="0"/>
              <a:t>KOSEN-1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CC08E0-52F4-4BBF-BC89-5538CB17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高専連合による初の超小型衛星プロジェクト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衛星概要</a:t>
            </a:r>
            <a:endParaRPr kumimoji="1" lang="en-US" altLang="ja-JP" dirty="0"/>
          </a:p>
          <a:p>
            <a:pPr lvl="2"/>
            <a:r>
              <a:rPr lang="en-US" altLang="ja-JP" dirty="0"/>
              <a:t>2</a:t>
            </a:r>
            <a:r>
              <a:rPr kumimoji="1" lang="en-US" altLang="ja-JP" dirty="0"/>
              <a:t>U</a:t>
            </a:r>
          </a:p>
          <a:p>
            <a:pPr lvl="2"/>
            <a:r>
              <a:rPr lang="ja-JP" altLang="en-US" dirty="0"/>
              <a:t>木星電波受信</a:t>
            </a:r>
            <a:endParaRPr lang="en-US" altLang="ja-JP" dirty="0"/>
          </a:p>
          <a:p>
            <a:pPr lvl="3"/>
            <a:r>
              <a:rPr lang="en-US" altLang="ja-JP" dirty="0"/>
              <a:t>20MHz</a:t>
            </a:r>
            <a:r>
              <a:rPr lang="ja-JP" altLang="en-US" dirty="0"/>
              <a:t>帯</a:t>
            </a:r>
            <a:endParaRPr lang="en-US" altLang="ja-JP" dirty="0"/>
          </a:p>
          <a:p>
            <a:pPr lvl="2"/>
            <a:r>
              <a:rPr lang="ja-JP" altLang="en-US" dirty="0"/>
              <a:t>ラズパイ</a:t>
            </a:r>
            <a:r>
              <a:rPr lang="en-US" altLang="ja-JP" dirty="0"/>
              <a:t>C&amp;DH</a:t>
            </a:r>
          </a:p>
          <a:p>
            <a:pPr marL="1371600" lvl="3" indent="0">
              <a:buNone/>
            </a:pPr>
            <a:endParaRPr lang="en-US" altLang="ja-JP" dirty="0"/>
          </a:p>
          <a:p>
            <a:pPr lvl="1"/>
            <a:r>
              <a:rPr kumimoji="1" lang="ja-JP" altLang="en-US" dirty="0"/>
              <a:t>打ち上げ（予定）</a:t>
            </a:r>
            <a:endParaRPr kumimoji="1" lang="en-US" altLang="ja-JP" dirty="0"/>
          </a:p>
          <a:p>
            <a:pPr lvl="2"/>
            <a:r>
              <a:rPr lang="en-US" altLang="ja-JP" dirty="0"/>
              <a:t>2021</a:t>
            </a:r>
            <a:r>
              <a:rPr kumimoji="1" lang="ja-JP" altLang="en-US" dirty="0"/>
              <a:t>年度</a:t>
            </a:r>
            <a:endParaRPr kumimoji="1" lang="en-US" altLang="ja-JP" dirty="0"/>
          </a:p>
          <a:p>
            <a:pPr lvl="2"/>
            <a:r>
              <a:rPr lang="ja-JP" altLang="en-US" dirty="0"/>
              <a:t>革新</a:t>
            </a:r>
            <a:r>
              <a:rPr lang="en-US" altLang="ja-JP" dirty="0"/>
              <a:t>2</a:t>
            </a:r>
            <a:r>
              <a:rPr lang="ja-JP" altLang="en-US" dirty="0"/>
              <a:t>号ロケット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lang="en-US" altLang="ja-JP" sz="1800" dirty="0">
                <a:hlinkClick r:id="rId2"/>
              </a:rPr>
              <a:t>http://www.jaxa.jp/press/2018/12/20181212_kakushin_j.html</a:t>
            </a:r>
            <a:endParaRPr lang="en-US" altLang="ja-JP" sz="1800" dirty="0"/>
          </a:p>
          <a:p>
            <a:pPr lvl="1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8D5B65C-6C29-426A-97D6-5334F5614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6"/>
          <a:stretch/>
        </p:blipFill>
        <p:spPr>
          <a:xfrm>
            <a:off x="467544" y="5157192"/>
            <a:ext cx="8457678" cy="9080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26BBC6-1302-4B05-B18F-BC498B983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589001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5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2684DE-6DB0-46C3-9E70-1067CE8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GNURadio</a:t>
            </a:r>
            <a:r>
              <a:rPr kumimoji="1" lang="ja-JP" altLang="en-US" dirty="0"/>
              <a:t>の起動と画面の説明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3F25D0-4ACD-4A9D-87B4-EA68A7FF8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初期画面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2D87440-C34D-4260-8944-4ECDFBFC8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59973"/>
            <a:ext cx="7812360" cy="4603027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DA899E0-E712-4453-950A-D1E14E37E010}"/>
              </a:ext>
            </a:extLst>
          </p:cNvPr>
          <p:cNvSpPr/>
          <p:nvPr/>
        </p:nvSpPr>
        <p:spPr>
          <a:xfrm>
            <a:off x="3059832" y="1196752"/>
            <a:ext cx="2160240" cy="754477"/>
          </a:xfrm>
          <a:prstGeom prst="wedgeRoundRectCallout">
            <a:avLst>
              <a:gd name="adj1" fmla="val -60442"/>
              <a:gd name="adj2" fmla="val 188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フローエディタエリア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304D617-C2C0-49AE-B686-20F1CC86E559}"/>
              </a:ext>
            </a:extLst>
          </p:cNvPr>
          <p:cNvSpPr/>
          <p:nvPr/>
        </p:nvSpPr>
        <p:spPr>
          <a:xfrm>
            <a:off x="6623720" y="1293016"/>
            <a:ext cx="2160240" cy="612648"/>
          </a:xfrm>
          <a:prstGeom prst="wedgeRoundRectCallout">
            <a:avLst>
              <a:gd name="adj1" fmla="val -11430"/>
              <a:gd name="adj2" fmla="val 172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ライブラリ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419ED74-6A66-40CE-A638-D10D60F57585}"/>
              </a:ext>
            </a:extLst>
          </p:cNvPr>
          <p:cNvSpPr/>
          <p:nvPr/>
        </p:nvSpPr>
        <p:spPr>
          <a:xfrm>
            <a:off x="4788024" y="4797152"/>
            <a:ext cx="2160240" cy="612648"/>
          </a:xfrm>
          <a:prstGeom prst="wedgeRoundRectCallout">
            <a:avLst>
              <a:gd name="adj1" fmla="val 71000"/>
              <a:gd name="adj2" fmla="val 171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変数一覧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A3ACBA-D8B1-42A7-8FA6-43E03EBF8FBA}"/>
              </a:ext>
            </a:extLst>
          </p:cNvPr>
          <p:cNvSpPr/>
          <p:nvPr/>
        </p:nvSpPr>
        <p:spPr>
          <a:xfrm>
            <a:off x="1619672" y="5103476"/>
            <a:ext cx="2160240" cy="612648"/>
          </a:xfrm>
          <a:prstGeom prst="wedgeRoundRectCallout">
            <a:avLst>
              <a:gd name="adj1" fmla="val -54130"/>
              <a:gd name="adj2" fmla="val 1201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メッセージ</a:t>
            </a:r>
          </a:p>
        </p:txBody>
      </p:sp>
    </p:spTree>
    <p:extLst>
      <p:ext uri="{BB962C8B-B14F-4D97-AF65-F5344CB8AC3E}">
        <p14:creationId xmlns:p14="http://schemas.microsoft.com/office/powerpoint/2010/main" val="505032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192555-9C6A-49DA-A879-9D05D536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ブロックの基本の解説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FB29DB-827F-4130-B7FE-6160E144C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分類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ソース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入力元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シンク</a:t>
            </a:r>
            <a:endParaRPr kumimoji="1" lang="en-US" altLang="ja-JP" dirty="0"/>
          </a:p>
          <a:p>
            <a:pPr lvl="2"/>
            <a:r>
              <a:rPr lang="ja-JP" altLang="en-US" dirty="0"/>
              <a:t>出力先</a:t>
            </a:r>
            <a:endParaRPr kumimoji="1" lang="en-US" altLang="ja-JP" dirty="0"/>
          </a:p>
          <a:p>
            <a:pPr lvl="1"/>
            <a:r>
              <a:rPr lang="ja-JP" altLang="en-US" dirty="0"/>
              <a:t>処理器</a:t>
            </a:r>
            <a:endParaRPr lang="en-US" altLang="ja-JP" dirty="0"/>
          </a:p>
          <a:p>
            <a:pPr lvl="1"/>
            <a:r>
              <a:rPr lang="ja-JP" altLang="en-US" dirty="0"/>
              <a:t>変数</a:t>
            </a:r>
            <a:endParaRPr lang="en-US" altLang="ja-JP" dirty="0"/>
          </a:p>
          <a:p>
            <a:pPr lvl="1"/>
            <a:r>
              <a:rPr lang="en-US" altLang="ja-JP" dirty="0"/>
              <a:t>GUI</a:t>
            </a:r>
          </a:p>
          <a:p>
            <a:pPr lvl="1"/>
            <a:endParaRPr kumimoji="1" lang="en-US" altLang="ja-JP" dirty="0"/>
          </a:p>
          <a:p>
            <a:r>
              <a:rPr lang="ja-JP" altLang="en-US" dirty="0"/>
              <a:t>パラメータ</a:t>
            </a:r>
            <a:endParaRPr lang="en-US" altLang="ja-JP" dirty="0"/>
          </a:p>
          <a:p>
            <a:pPr lvl="1"/>
            <a:r>
              <a:rPr kumimoji="1" lang="ja-JP" altLang="en-US" dirty="0"/>
              <a:t>ブロックの処理の内容を決定する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3C7915-6EF6-48A8-B774-5A4931DB6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76" y="1196752"/>
            <a:ext cx="5135812" cy="3096344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E82984C5-476F-4FE2-9D20-956D58C47272}"/>
              </a:ext>
            </a:extLst>
          </p:cNvPr>
          <p:cNvSpPr/>
          <p:nvPr/>
        </p:nvSpPr>
        <p:spPr>
          <a:xfrm>
            <a:off x="2627784" y="898396"/>
            <a:ext cx="1008112" cy="576064"/>
          </a:xfrm>
          <a:prstGeom prst="wedgeRectCallout">
            <a:avLst>
              <a:gd name="adj1" fmla="val 78623"/>
              <a:gd name="adj2" fmla="val 1919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変数</a:t>
            </a: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2CF11CC7-E803-4831-8416-1796BC2AB602}"/>
              </a:ext>
            </a:extLst>
          </p:cNvPr>
          <p:cNvSpPr/>
          <p:nvPr/>
        </p:nvSpPr>
        <p:spPr>
          <a:xfrm>
            <a:off x="6660232" y="799976"/>
            <a:ext cx="1008112" cy="576064"/>
          </a:xfrm>
          <a:prstGeom prst="wedgeRectCallout">
            <a:avLst>
              <a:gd name="adj1" fmla="val 78623"/>
              <a:gd name="adj2" fmla="val 1919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GUI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CC57A774-A3E4-47CB-BA62-A637942DD6B8}"/>
              </a:ext>
            </a:extLst>
          </p:cNvPr>
          <p:cNvSpPr/>
          <p:nvPr/>
        </p:nvSpPr>
        <p:spPr>
          <a:xfrm>
            <a:off x="6444208" y="1790514"/>
            <a:ext cx="1008112" cy="576064"/>
          </a:xfrm>
          <a:prstGeom prst="wedgeRectCallout">
            <a:avLst>
              <a:gd name="adj1" fmla="val 78623"/>
              <a:gd name="adj2" fmla="val 19199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シンク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09C095BA-F219-4308-86B8-AB3687137623}"/>
              </a:ext>
            </a:extLst>
          </p:cNvPr>
          <p:cNvSpPr/>
          <p:nvPr/>
        </p:nvSpPr>
        <p:spPr>
          <a:xfrm>
            <a:off x="3131840" y="3099728"/>
            <a:ext cx="1008112" cy="576064"/>
          </a:xfrm>
          <a:prstGeom prst="wedgeRectCallout">
            <a:avLst>
              <a:gd name="adj1" fmla="val 116814"/>
              <a:gd name="adj2" fmla="val 4718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ソース</a:t>
            </a: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86D92571-3097-477B-B8A0-E11B7A104603}"/>
              </a:ext>
            </a:extLst>
          </p:cNvPr>
          <p:cNvSpPr/>
          <p:nvPr/>
        </p:nvSpPr>
        <p:spPr>
          <a:xfrm>
            <a:off x="6732240" y="4510584"/>
            <a:ext cx="1152128" cy="576064"/>
          </a:xfrm>
          <a:prstGeom prst="wedgeRectCallout">
            <a:avLst>
              <a:gd name="adj1" fmla="val -60616"/>
              <a:gd name="adj2" fmla="val -1366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処理器</a:t>
            </a: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DE98648F-A7E6-4460-B7B1-70559299E3B5}"/>
              </a:ext>
            </a:extLst>
          </p:cNvPr>
          <p:cNvSpPr/>
          <p:nvPr/>
        </p:nvSpPr>
        <p:spPr>
          <a:xfrm>
            <a:off x="3851920" y="4437112"/>
            <a:ext cx="1512168" cy="576064"/>
          </a:xfrm>
          <a:prstGeom prst="wedgeRectCallout">
            <a:avLst>
              <a:gd name="adj1" fmla="val 57140"/>
              <a:gd name="adj2" fmla="val -1282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パラメータ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020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C2323-D520-49D8-B0E0-696250E9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ブロックの</a:t>
            </a:r>
            <a:r>
              <a:rPr lang="ja-JP" altLang="en-US" dirty="0"/>
              <a:t>操作 </a:t>
            </a:r>
            <a:r>
              <a:rPr lang="en-US" altLang="ja-JP" dirty="0"/>
              <a:t>1/2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869EA9-1EE0-4644-A290-50B28DF4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38"/>
            <a:ext cx="5606008" cy="5327650"/>
          </a:xfrm>
        </p:spPr>
        <p:txBody>
          <a:bodyPr/>
          <a:lstStyle/>
          <a:p>
            <a:r>
              <a:rPr kumimoji="1" lang="ja-JP" altLang="en-US" dirty="0"/>
              <a:t>検索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000" dirty="0"/>
              <a:t>Ctrl + F</a:t>
            </a:r>
            <a:r>
              <a:rPr lang="ja-JP" altLang="en-US" sz="2000" dirty="0"/>
              <a:t>キーを押す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kumimoji="1" lang="ja-JP" altLang="en-US" sz="2000" dirty="0"/>
              <a:t>ライブラリウィンドに検索エリアが出る</a:t>
            </a:r>
            <a:endParaRPr kumimoji="1"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利用したいブロック名を入れる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kumimoji="1" lang="ja-JP" altLang="en-US" sz="2000" dirty="0"/>
              <a:t>候補が表示される</a:t>
            </a:r>
            <a:endParaRPr kumimoji="1" lang="en-US" altLang="ja-JP" dirty="0"/>
          </a:p>
          <a:p>
            <a:r>
              <a:rPr lang="ja-JP" altLang="en-US" dirty="0"/>
              <a:t>追加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利用したいブロックをダブルクリックする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フローエディタエリアにブロックが出現する</a:t>
            </a:r>
            <a:endParaRPr lang="en-US" altLang="ja-JP" sz="2000" dirty="0"/>
          </a:p>
          <a:p>
            <a:r>
              <a:rPr lang="ja-JP" altLang="en-US" dirty="0"/>
              <a:t>選択・変更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マウスでクリックすると選択できる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ダブルクリックするとオプション変更できる</a:t>
            </a:r>
            <a:endParaRPr lang="ja-JP" altLang="en-US" dirty="0"/>
          </a:p>
          <a:p>
            <a:r>
              <a:rPr kumimoji="1" lang="ja-JP" altLang="en-US" dirty="0"/>
              <a:t>移動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kumimoji="1" lang="ja-JP" altLang="en-US" sz="2000" dirty="0"/>
              <a:t>マウスでドラッグ＆ドロップで移動可能</a:t>
            </a:r>
            <a:endParaRPr kumimoji="1" lang="en-US" altLang="ja-JP" sz="2000" dirty="0"/>
          </a:p>
          <a:p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9C37E2F-4AD1-4B93-8BC6-A1EB0C5C694E}"/>
              </a:ext>
            </a:extLst>
          </p:cNvPr>
          <p:cNvGrpSpPr/>
          <p:nvPr/>
        </p:nvGrpSpPr>
        <p:grpSpPr>
          <a:xfrm>
            <a:off x="6156176" y="1125538"/>
            <a:ext cx="2664296" cy="5184576"/>
            <a:chOff x="6156176" y="1125538"/>
            <a:chExt cx="2664296" cy="518457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8D69281-90C8-4176-89B2-A1CC20CB1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01"/>
            <a:stretch/>
          </p:blipFill>
          <p:spPr>
            <a:xfrm>
              <a:off x="6372200" y="1125538"/>
              <a:ext cx="2277122" cy="5184576"/>
            </a:xfrm>
            <a:prstGeom prst="rect">
              <a:avLst/>
            </a:prstGeom>
          </p:spPr>
        </p:pic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93BEA4AE-849B-43CC-BD40-5EB21F74978F}"/>
                </a:ext>
              </a:extLst>
            </p:cNvPr>
            <p:cNvSpPr/>
            <p:nvPr/>
          </p:nvSpPr>
          <p:spPr>
            <a:xfrm>
              <a:off x="6156176" y="1196752"/>
              <a:ext cx="2664296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7CC31BEB-25C8-4291-AF13-A2DFDD01E37D}"/>
                </a:ext>
              </a:extLst>
            </p:cNvPr>
            <p:cNvSpPr/>
            <p:nvPr/>
          </p:nvSpPr>
          <p:spPr>
            <a:xfrm>
              <a:off x="6156176" y="1988840"/>
              <a:ext cx="266429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3832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4E891-44E8-4D12-A236-1EBF0073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ブロックの操作 </a:t>
            </a:r>
            <a:r>
              <a:rPr lang="en-US" altLang="ja-JP" dirty="0"/>
              <a:t>2/2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46CBA0-CCA1-47E4-BC30-4E789D22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エラーの修正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赤字部分がある場合、エラーがあるということである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ブロックやフローをクリックして、選択する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メニューの「エラー表示」アイコン（一時停止マーク）をクリックする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エラーメッセージウィンドウに表示されている内容に合わせて修正する</a:t>
            </a:r>
            <a:endParaRPr lang="en-US" altLang="ja-JP" sz="2000" dirty="0"/>
          </a:p>
          <a:p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2BA7A5B-6794-4185-B481-098FDB29C872}"/>
              </a:ext>
            </a:extLst>
          </p:cNvPr>
          <p:cNvGrpSpPr/>
          <p:nvPr/>
        </p:nvGrpSpPr>
        <p:grpSpPr>
          <a:xfrm>
            <a:off x="0" y="3856107"/>
            <a:ext cx="9144000" cy="1157069"/>
            <a:chOff x="35496" y="2996952"/>
            <a:chExt cx="9144000" cy="115706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22BBF62-E157-4126-BCBC-6C87C317D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2996952"/>
              <a:ext cx="9144000" cy="1157069"/>
            </a:xfrm>
            <a:prstGeom prst="rect">
              <a:avLst/>
            </a:prstGeom>
          </p:spPr>
        </p:pic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D6E13FC2-C3FE-4FA3-978D-7692A00DCABE}"/>
                </a:ext>
              </a:extLst>
            </p:cNvPr>
            <p:cNvSpPr/>
            <p:nvPr/>
          </p:nvSpPr>
          <p:spPr>
            <a:xfrm>
              <a:off x="4499992" y="3356992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5A7E42A-F6C0-4E63-8CD5-8E73B06A2276}"/>
              </a:ext>
            </a:extLst>
          </p:cNvPr>
          <p:cNvGrpSpPr/>
          <p:nvPr/>
        </p:nvGrpSpPr>
        <p:grpSpPr>
          <a:xfrm>
            <a:off x="2041943" y="5302524"/>
            <a:ext cx="4558012" cy="1368152"/>
            <a:chOff x="2041943" y="5302524"/>
            <a:chExt cx="4558012" cy="136815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3276897-1D75-4E94-8E42-957B16D0B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0" t="55814"/>
            <a:stretch/>
          </p:blipFill>
          <p:spPr>
            <a:xfrm>
              <a:off x="2041943" y="5302524"/>
              <a:ext cx="4558012" cy="1368152"/>
            </a:xfrm>
            <a:prstGeom prst="rect">
              <a:avLst/>
            </a:prstGeom>
          </p:spPr>
        </p:pic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3120B75D-760D-4577-8A76-D08E0544E998}"/>
                </a:ext>
              </a:extLst>
            </p:cNvPr>
            <p:cNvSpPr/>
            <p:nvPr/>
          </p:nvSpPr>
          <p:spPr>
            <a:xfrm>
              <a:off x="3563888" y="5397606"/>
              <a:ext cx="1296144" cy="12590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9835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4E891-44E8-4D12-A236-1EBF0073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実行する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46CBA0-CCA1-47E4-BC30-4E789D22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実行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「</a:t>
            </a:r>
            <a:r>
              <a:rPr lang="en-US" altLang="ja-JP" sz="2000" dirty="0"/>
              <a:t>Run</a:t>
            </a:r>
            <a:r>
              <a:rPr lang="ja-JP" altLang="en-US" sz="2000" dirty="0"/>
              <a:t>」アイコン（▷マーク）をクリックする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自動で「</a:t>
            </a:r>
            <a:r>
              <a:rPr lang="en-US" altLang="ja-JP" sz="2000" dirty="0"/>
              <a:t>generate</a:t>
            </a:r>
            <a:r>
              <a:rPr lang="ja-JP" altLang="en-US" sz="2000" dirty="0"/>
              <a:t>」されて、実行される</a:t>
            </a:r>
            <a:endParaRPr lang="en-US" altLang="ja-JP" sz="2000" dirty="0"/>
          </a:p>
          <a:p>
            <a:endParaRPr kumimoji="1" lang="en-US" altLang="ja-JP" dirty="0"/>
          </a:p>
          <a:p>
            <a:r>
              <a:rPr lang="ja-JP" altLang="en-US" dirty="0"/>
              <a:t>停止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「</a:t>
            </a:r>
            <a:r>
              <a:rPr lang="en-US" altLang="ja-JP" sz="2000" dirty="0"/>
              <a:t>Stop</a:t>
            </a:r>
            <a:r>
              <a:rPr lang="ja-JP" altLang="en-US" sz="2000" dirty="0"/>
              <a:t>」アイコン（</a:t>
            </a:r>
            <a:r>
              <a:rPr lang="en-US" altLang="ja-JP" sz="2000" dirty="0"/>
              <a:t>×</a:t>
            </a:r>
            <a:r>
              <a:rPr lang="ja-JP" altLang="en-US" sz="2000" dirty="0"/>
              <a:t>マーク）をクリックする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終了する</a:t>
            </a:r>
            <a:endParaRPr lang="en-US" altLang="ja-JP" sz="2000" dirty="0"/>
          </a:p>
          <a:p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50286AA-7706-4869-8651-B0EFE0A0656C}"/>
              </a:ext>
            </a:extLst>
          </p:cNvPr>
          <p:cNvGrpSpPr/>
          <p:nvPr/>
        </p:nvGrpSpPr>
        <p:grpSpPr>
          <a:xfrm>
            <a:off x="0" y="5188255"/>
            <a:ext cx="9144000" cy="1157069"/>
            <a:chOff x="0" y="5188255"/>
            <a:chExt cx="9144000" cy="1157069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5E6F583-2E7D-4BF9-823E-6936B6F1D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8255"/>
              <a:ext cx="9144000" cy="1157069"/>
            </a:xfrm>
            <a:prstGeom prst="rect">
              <a:avLst/>
            </a:prstGeom>
          </p:spPr>
        </p:pic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EE1780B6-4C79-4F9B-AFBB-4A427D255E95}"/>
                </a:ext>
              </a:extLst>
            </p:cNvPr>
            <p:cNvSpPr/>
            <p:nvPr/>
          </p:nvSpPr>
          <p:spPr>
            <a:xfrm>
              <a:off x="5076056" y="5514761"/>
              <a:ext cx="936104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1693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4E891-44E8-4D12-A236-1EBF0073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保存</a:t>
            </a:r>
            <a:r>
              <a:rPr kumimoji="1" lang="ja-JP" altLang="en-US" dirty="0"/>
              <a:t>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46CBA0-CCA1-47E4-BC30-4E789D22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保存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「</a:t>
            </a:r>
            <a:r>
              <a:rPr lang="en-US" altLang="ja-JP" sz="2000" dirty="0"/>
              <a:t>Save</a:t>
            </a:r>
            <a:r>
              <a:rPr lang="ja-JP" altLang="en-US" sz="2000" dirty="0"/>
              <a:t>」アイコン（フロッピーディスクマーク）をクリックする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保存先のディレクトリとファイル名を付けて、</a:t>
            </a:r>
            <a:r>
              <a:rPr lang="en-US" altLang="ja-JP" sz="2000" dirty="0"/>
              <a:t>OK</a:t>
            </a:r>
            <a:r>
              <a:rPr lang="ja-JP" altLang="en-US" sz="2000" dirty="0"/>
              <a:t>する</a:t>
            </a:r>
            <a:endParaRPr kumimoji="1" lang="en-US" altLang="ja-JP" dirty="0"/>
          </a:p>
          <a:p>
            <a:r>
              <a:rPr lang="ja-JP" altLang="en-US" dirty="0"/>
              <a:t>読み込み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「</a:t>
            </a:r>
            <a:r>
              <a:rPr lang="en-US" altLang="ja-JP" sz="2000" dirty="0"/>
              <a:t>Open</a:t>
            </a:r>
            <a:r>
              <a:rPr lang="ja-JP" altLang="en-US" sz="2000" dirty="0"/>
              <a:t>」アイコン（フォルダマーク）をクリックする</a:t>
            </a:r>
            <a:endParaRPr lang="en-US" altLang="ja-JP" sz="2000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読み込みしたいファイルのディレクトリとファイル名を選択する</a:t>
            </a:r>
            <a:endParaRPr lang="en-US" altLang="ja-JP" sz="2000" dirty="0"/>
          </a:p>
          <a:p>
            <a:endParaRPr kumimoji="1" lang="en-US" altLang="ja-JP" dirty="0"/>
          </a:p>
          <a:p>
            <a:r>
              <a:rPr kumimoji="1" lang="ja-JP" altLang="en-US" dirty="0"/>
              <a:t>新規作成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sz="2000" dirty="0"/>
              <a:t>「</a:t>
            </a:r>
            <a:r>
              <a:rPr lang="en-US" altLang="ja-JP" sz="2000" dirty="0"/>
              <a:t>New</a:t>
            </a:r>
            <a:r>
              <a:rPr lang="ja-JP" altLang="en-US" sz="2000" dirty="0"/>
              <a:t>」アイコン（白紙マーク）をクリックする</a:t>
            </a:r>
            <a:endParaRPr kumimoji="1" lang="ja-JP" altLang="en-US" sz="20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07BCA89-1FDD-4BF6-9A1D-CAAB63B91637}"/>
              </a:ext>
            </a:extLst>
          </p:cNvPr>
          <p:cNvGrpSpPr/>
          <p:nvPr/>
        </p:nvGrpSpPr>
        <p:grpSpPr>
          <a:xfrm>
            <a:off x="-23502" y="5301208"/>
            <a:ext cx="9167502" cy="1157069"/>
            <a:chOff x="-23502" y="5188255"/>
            <a:chExt cx="9167502" cy="1157069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5E6F583-2E7D-4BF9-823E-6936B6F1D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8255"/>
              <a:ext cx="9144000" cy="1157069"/>
            </a:xfrm>
            <a:prstGeom prst="rect">
              <a:avLst/>
            </a:prstGeom>
          </p:spPr>
        </p:pic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EE1780B6-4C79-4F9B-AFBB-4A427D255E95}"/>
                </a:ext>
              </a:extLst>
            </p:cNvPr>
            <p:cNvSpPr/>
            <p:nvPr/>
          </p:nvSpPr>
          <p:spPr>
            <a:xfrm>
              <a:off x="-23502" y="5589240"/>
              <a:ext cx="1715181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4080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38"/>
            <a:ext cx="7772400" cy="5327650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sz="3600" dirty="0" err="1"/>
              <a:t>GNURadio</a:t>
            </a:r>
            <a:r>
              <a:rPr lang="ja-JP" altLang="en-US" sz="3600" dirty="0"/>
              <a:t>の演習</a:t>
            </a:r>
            <a:endParaRPr lang="en-US" altLang="ja-JP" sz="3600" dirty="0"/>
          </a:p>
          <a:p>
            <a:pPr algn="ctr"/>
            <a:endParaRPr lang="en-US" altLang="ja-JP" sz="3600" dirty="0"/>
          </a:p>
          <a:p>
            <a:pPr lvl="3" algn="ctr"/>
            <a:r>
              <a:rPr lang="ja-JP" altLang="en-US" sz="2600" dirty="0"/>
              <a:t>演習用ファイル入手先</a:t>
            </a:r>
            <a:endParaRPr lang="en-US" altLang="ja-JP" sz="2600" dirty="0"/>
          </a:p>
          <a:p>
            <a:pPr lvl="7" algn="ctr"/>
            <a:r>
              <a:rPr lang="en-US" altLang="ja-JP" sz="1600" dirty="0"/>
              <a:t>https://www.noritsuna.jp/download/grc_study.zip</a:t>
            </a:r>
            <a:endParaRPr lang="en-US" altLang="ja-JP" sz="11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8686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演習１：波形の生成と出力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kumimoji="1" lang="en-US" altLang="ja-JP" dirty="0"/>
              <a:t>00Hz</a:t>
            </a:r>
            <a:r>
              <a:rPr kumimoji="1" lang="ja-JP" altLang="en-US" dirty="0"/>
              <a:t>と</a:t>
            </a:r>
            <a:r>
              <a:rPr kumimoji="1" lang="en-US" altLang="ja-JP" dirty="0"/>
              <a:t>150Hz</a:t>
            </a:r>
            <a:r>
              <a:rPr kumimoji="1" lang="ja-JP" altLang="en-US" dirty="0"/>
              <a:t>のコサイン波を生成して、波形表示を行う</a:t>
            </a:r>
            <a:endParaRPr kumimoji="1" lang="en-US" altLang="ja-JP" dirty="0"/>
          </a:p>
          <a:p>
            <a:pPr marL="457200" lvl="1" indent="0">
              <a:buNone/>
            </a:pPr>
            <a:endParaRPr kumimoji="1" lang="en-US" altLang="ja-JP" dirty="0"/>
          </a:p>
          <a:p>
            <a:r>
              <a:rPr lang="ja-JP" altLang="en-US" dirty="0"/>
              <a:t>目的</a:t>
            </a:r>
            <a:endParaRPr lang="en-US" altLang="ja-JP" dirty="0"/>
          </a:p>
          <a:p>
            <a:pPr lvl="1"/>
            <a:r>
              <a:rPr kumimoji="1" lang="ja-JP" altLang="en-US" dirty="0"/>
              <a:t>一番スタンダードな使い方をマスターする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内容</a:t>
            </a:r>
            <a:endParaRPr kumimoji="1" lang="en-US" altLang="ja-JP" dirty="0"/>
          </a:p>
          <a:p>
            <a:pPr lvl="2"/>
            <a:r>
              <a:rPr lang="ja-JP" altLang="en-US" dirty="0"/>
              <a:t>ブロック</a:t>
            </a:r>
            <a:endParaRPr lang="en-US" altLang="ja-JP" dirty="0"/>
          </a:p>
          <a:p>
            <a:pPr lvl="2"/>
            <a:r>
              <a:rPr kumimoji="1" lang="ja-JP" altLang="en-US" dirty="0"/>
              <a:t>接続</a:t>
            </a:r>
            <a:endParaRPr kumimoji="1" lang="en-US" altLang="ja-JP" dirty="0"/>
          </a:p>
          <a:p>
            <a:pPr lvl="3"/>
            <a:r>
              <a:rPr lang="ja-JP" altLang="en-US" dirty="0"/>
              <a:t>型の理解</a:t>
            </a:r>
            <a:endParaRPr kumimoji="1" lang="en-US" altLang="ja-JP" dirty="0"/>
          </a:p>
          <a:p>
            <a:pPr lvl="2"/>
            <a:r>
              <a:rPr lang="ja-JP" altLang="en-US" dirty="0"/>
              <a:t>生成</a:t>
            </a:r>
            <a:endParaRPr kumimoji="1" lang="en-US" altLang="ja-JP" dirty="0"/>
          </a:p>
          <a:p>
            <a:pPr lvl="2"/>
            <a:r>
              <a:rPr lang="ja-JP" altLang="en-US" dirty="0"/>
              <a:t>実行</a:t>
            </a:r>
            <a:endParaRPr lang="en-US" altLang="ja-JP" dirty="0"/>
          </a:p>
          <a:p>
            <a:pPr lvl="1"/>
            <a:r>
              <a:rPr lang="ja-JP" altLang="en-US" dirty="0"/>
              <a:t>演習用</a:t>
            </a:r>
            <a:r>
              <a:rPr lang="en-US" altLang="ja-JP" dirty="0"/>
              <a:t>GRC</a:t>
            </a:r>
          </a:p>
          <a:p>
            <a:pPr lvl="2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0333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F0E958-F34A-4A75-8A66-DDEBFA3F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接続の方法と種類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9F3336-F9B0-4E6D-8031-6046674AC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基本型（必要なもののみ抜粋）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Complex</a:t>
            </a:r>
            <a:r>
              <a:rPr lang="en-US" altLang="ja-JP" dirty="0"/>
              <a:t>(</a:t>
            </a:r>
            <a:r>
              <a:rPr lang="ja-JP" altLang="en-US" dirty="0"/>
              <a:t>複素数＝</a:t>
            </a:r>
            <a:r>
              <a:rPr lang="en-US" altLang="ja-JP" dirty="0"/>
              <a:t>IQ)</a:t>
            </a:r>
            <a:r>
              <a:rPr lang="ja-JP" altLang="en-US" dirty="0"/>
              <a:t>型</a:t>
            </a:r>
            <a:endParaRPr lang="en-US" altLang="ja-JP" dirty="0"/>
          </a:p>
          <a:p>
            <a:pPr lvl="2"/>
            <a:r>
              <a:rPr lang="ja-JP" altLang="en-US" dirty="0"/>
              <a:t>波形のこと</a:t>
            </a:r>
            <a:endParaRPr lang="en-US" altLang="ja-JP" dirty="0"/>
          </a:p>
          <a:p>
            <a:pPr lvl="1"/>
            <a:r>
              <a:rPr lang="ja-JP" altLang="en-US" dirty="0"/>
              <a:t>プログラム型</a:t>
            </a:r>
            <a:endParaRPr lang="en-US" altLang="ja-JP" dirty="0"/>
          </a:p>
          <a:p>
            <a:pPr lvl="2"/>
            <a:r>
              <a:rPr lang="ja-JP" altLang="en-US" dirty="0"/>
              <a:t>波形を信号処理した人間が理解できる数値</a:t>
            </a:r>
            <a:endParaRPr lang="en-US" altLang="ja-JP" dirty="0"/>
          </a:p>
          <a:p>
            <a:pPr lvl="3"/>
            <a:r>
              <a:rPr lang="en-US" altLang="ja-JP" dirty="0">
                <a:solidFill>
                  <a:srgbClr val="FF0000"/>
                </a:solidFill>
              </a:rPr>
              <a:t>Float</a:t>
            </a:r>
            <a:r>
              <a:rPr lang="ja-JP" altLang="en-US" dirty="0">
                <a:solidFill>
                  <a:srgbClr val="FF0000"/>
                </a:solidFill>
              </a:rPr>
              <a:t>（小数点）</a:t>
            </a:r>
            <a:endParaRPr lang="en-US" altLang="ja-JP" dirty="0">
              <a:solidFill>
                <a:srgbClr val="FF0000"/>
              </a:solidFill>
            </a:endParaRPr>
          </a:p>
          <a:p>
            <a:pPr lvl="3"/>
            <a:r>
              <a:rPr lang="en-US" altLang="ja-JP" dirty="0">
                <a:solidFill>
                  <a:srgbClr val="FF0000"/>
                </a:solidFill>
              </a:rPr>
              <a:t>Integer</a:t>
            </a:r>
            <a:r>
              <a:rPr lang="ja-JP" altLang="en-US" dirty="0">
                <a:solidFill>
                  <a:srgbClr val="FF0000"/>
                </a:solidFill>
              </a:rPr>
              <a:t>（整数）</a:t>
            </a:r>
            <a:endParaRPr lang="en-US" altLang="ja-JP" dirty="0">
              <a:solidFill>
                <a:srgbClr val="FF0000"/>
              </a:solidFill>
            </a:endParaRPr>
          </a:p>
          <a:p>
            <a:pPr lvl="4"/>
            <a:r>
              <a:rPr lang="en-US" altLang="ja-JP" dirty="0"/>
              <a:t>32bit(</a:t>
            </a:r>
            <a:r>
              <a:rPr lang="ja-JP" altLang="en-US" dirty="0"/>
              <a:t>約</a:t>
            </a:r>
            <a:r>
              <a:rPr lang="en-US" altLang="ja-JP" dirty="0"/>
              <a:t>-21</a:t>
            </a:r>
            <a:r>
              <a:rPr lang="ja-JP" altLang="en-US" dirty="0"/>
              <a:t>億～約</a:t>
            </a:r>
            <a:r>
              <a:rPr lang="en-US" altLang="ja-JP" dirty="0"/>
              <a:t>21</a:t>
            </a:r>
            <a:r>
              <a:rPr lang="ja-JP" altLang="en-US" dirty="0"/>
              <a:t>億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Bit(</a:t>
            </a:r>
            <a:r>
              <a:rPr lang="ja-JP" altLang="en-US" dirty="0">
                <a:solidFill>
                  <a:srgbClr val="FF0000"/>
                </a:solidFill>
              </a:rPr>
              <a:t>データ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 dirty="0">
                <a:solidFill>
                  <a:srgbClr val="FF0000"/>
                </a:solidFill>
              </a:rPr>
              <a:t>型</a:t>
            </a:r>
            <a:endParaRPr lang="en-US" altLang="ja-JP" dirty="0">
              <a:solidFill>
                <a:srgbClr val="FF0000"/>
              </a:solidFill>
            </a:endParaRPr>
          </a:p>
          <a:p>
            <a:pPr lvl="2"/>
            <a:r>
              <a:rPr lang="ja-JP" altLang="en-US" dirty="0"/>
              <a:t>波形を信号処理し、摘出されたデータ</a:t>
            </a:r>
            <a:endParaRPr lang="en-US" altLang="ja-JP" dirty="0"/>
          </a:p>
          <a:p>
            <a:pPr lvl="3"/>
            <a:r>
              <a:rPr lang="ja-JP" altLang="en-US" dirty="0"/>
              <a:t>パケット</a:t>
            </a:r>
            <a:endParaRPr lang="en-US" altLang="ja-JP" dirty="0"/>
          </a:p>
          <a:p>
            <a:r>
              <a:rPr lang="ja-JP" altLang="en-US" dirty="0"/>
              <a:t>配列（型の集合）</a:t>
            </a:r>
            <a:endParaRPr lang="en-US" altLang="ja-JP" dirty="0"/>
          </a:p>
          <a:p>
            <a:pPr lvl="1"/>
            <a:r>
              <a:rPr lang="ja-JP" altLang="en-US" dirty="0"/>
              <a:t>スカラー（</a:t>
            </a:r>
            <a:r>
              <a:rPr lang="en-US" altLang="ja-JP" dirty="0"/>
              <a:t>1</a:t>
            </a:r>
            <a:r>
              <a:rPr lang="ja-JP" altLang="en-US" dirty="0"/>
              <a:t>個）</a:t>
            </a:r>
            <a:endParaRPr lang="en-US" altLang="ja-JP" dirty="0"/>
          </a:p>
          <a:p>
            <a:pPr lvl="1"/>
            <a:r>
              <a:rPr lang="ja-JP" altLang="en-US" dirty="0"/>
              <a:t>ベクター</a:t>
            </a:r>
            <a:r>
              <a:rPr lang="en-US" altLang="ja-JP" dirty="0"/>
              <a:t>(2</a:t>
            </a:r>
            <a:r>
              <a:rPr lang="ja-JP" altLang="en-US" dirty="0"/>
              <a:t>個以上</a:t>
            </a:r>
            <a:r>
              <a:rPr lang="en-US" altLang="ja-JP" dirty="0"/>
              <a:t>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479F1-46CA-4AD4-97C9-0FD1CE983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16365" r="7057" b="19663"/>
          <a:stretch/>
        </p:blipFill>
        <p:spPr>
          <a:xfrm>
            <a:off x="6732239" y="1124744"/>
            <a:ext cx="2376265" cy="309634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3E464E2-1603-471C-BBA5-6E3109AFED70}"/>
              </a:ext>
            </a:extLst>
          </p:cNvPr>
          <p:cNvSpPr/>
          <p:nvPr/>
        </p:nvSpPr>
        <p:spPr>
          <a:xfrm>
            <a:off x="6660232" y="1340768"/>
            <a:ext cx="2448271" cy="143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35504A-18EE-4079-A782-A1C84019D836}"/>
              </a:ext>
            </a:extLst>
          </p:cNvPr>
          <p:cNvSpPr/>
          <p:nvPr/>
        </p:nvSpPr>
        <p:spPr>
          <a:xfrm>
            <a:off x="6660233" y="2420888"/>
            <a:ext cx="2448272" cy="143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CB1679-EB13-4493-A55E-BDF1381612E8}"/>
              </a:ext>
            </a:extLst>
          </p:cNvPr>
          <p:cNvSpPr/>
          <p:nvPr/>
        </p:nvSpPr>
        <p:spPr>
          <a:xfrm>
            <a:off x="6660234" y="2780928"/>
            <a:ext cx="24482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8E9652-2602-4462-8B87-F48539181649}"/>
              </a:ext>
            </a:extLst>
          </p:cNvPr>
          <p:cNvSpPr/>
          <p:nvPr/>
        </p:nvSpPr>
        <p:spPr>
          <a:xfrm>
            <a:off x="6660232" y="3284984"/>
            <a:ext cx="24482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E80D76D-E5D9-4199-BEDD-BDFED24723C5}"/>
              </a:ext>
            </a:extLst>
          </p:cNvPr>
          <p:cNvSpPr txBox="1">
            <a:spLocks/>
          </p:cNvSpPr>
          <p:nvPr/>
        </p:nvSpPr>
        <p:spPr bwMode="auto">
          <a:xfrm>
            <a:off x="5220072" y="5264721"/>
            <a:ext cx="2520280" cy="165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Blip>
                <a:blip r:embed="rId3"/>
              </a:buBlip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接続</a:t>
            </a:r>
            <a:endParaRPr lang="en-US" altLang="ja-JP" dirty="0"/>
          </a:p>
          <a:p>
            <a:pPr lvl="1"/>
            <a:r>
              <a:rPr lang="en-US" altLang="ja-JP" dirty="0"/>
              <a:t>n</a:t>
            </a:r>
            <a:r>
              <a:rPr lang="ja-JP" altLang="en-US" dirty="0"/>
              <a:t>対</a:t>
            </a:r>
            <a:r>
              <a:rPr lang="en-US" altLang="ja-JP" dirty="0"/>
              <a:t>1</a:t>
            </a:r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対</a:t>
            </a:r>
            <a:r>
              <a:rPr lang="en-US" altLang="ja-JP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94427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演習１</a:t>
            </a:r>
            <a:r>
              <a:rPr kumimoji="1" lang="en-US" altLang="ja-JP" dirty="0"/>
              <a:t>-1</a:t>
            </a:r>
            <a:r>
              <a:rPr kumimoji="1" lang="ja-JP" altLang="en-US" dirty="0"/>
              <a:t>：波形の生成と出力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コサイン波を生成して、波形表示を行う</a:t>
            </a:r>
            <a:endParaRPr lang="en-US" altLang="ja-JP" dirty="0"/>
          </a:p>
          <a:p>
            <a:pPr lvl="1"/>
            <a:r>
              <a:rPr lang="ja-JP" altLang="en-US" dirty="0"/>
              <a:t>基本レシピを作る</a:t>
            </a:r>
            <a:endParaRPr kumimoji="1"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kumimoji="1" lang="ja-JP" altLang="en-US" dirty="0"/>
              <a:t>「</a:t>
            </a:r>
            <a:r>
              <a:rPr kumimoji="1" lang="en-US" altLang="ja-JP" dirty="0"/>
              <a:t>Signal</a:t>
            </a:r>
            <a:r>
              <a:rPr kumimoji="1" lang="ja-JP" altLang="en-US" dirty="0"/>
              <a:t> </a:t>
            </a:r>
            <a:r>
              <a:rPr kumimoji="1" lang="en-US" altLang="ja-JP" dirty="0"/>
              <a:t>Source</a:t>
            </a:r>
            <a:r>
              <a:rPr kumimoji="1" lang="ja-JP" altLang="en-US" dirty="0"/>
              <a:t>」ブロックを配置する</a:t>
            </a:r>
            <a:endParaRPr kumimoji="1"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Frequency</a:t>
            </a:r>
            <a:r>
              <a:rPr lang="ja-JP" altLang="en-US" dirty="0"/>
              <a:t>を「</a:t>
            </a:r>
            <a:r>
              <a:rPr lang="en-US" altLang="ja-JP" dirty="0"/>
              <a:t>100</a:t>
            </a:r>
            <a:r>
              <a:rPr lang="ja-JP" altLang="en-US" dirty="0"/>
              <a:t>」に変更する</a:t>
            </a:r>
            <a:endParaRPr kumimoji="1"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Qt Time Sink</a:t>
            </a:r>
            <a:r>
              <a:rPr lang="ja-JP" altLang="en-US" dirty="0"/>
              <a:t>」ブロックを配置する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kumimoji="1" lang="ja-JP" altLang="en-US" dirty="0"/>
              <a:t>接続する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517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4A1F7-2953-4369-B6F4-F6FF7018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外部公開計測環境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143942-1373-4CD8-98BE-6BD8E920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0"/>
            <a:ext cx="5832648" cy="5976664"/>
          </a:xfrm>
        </p:spPr>
        <p:txBody>
          <a:bodyPr/>
          <a:lstStyle/>
          <a:p>
            <a:r>
              <a:rPr lang="en-US" altLang="ja-JP" sz="1400" dirty="0"/>
              <a:t>HP 6253A Dual DC power supply</a:t>
            </a:r>
          </a:p>
          <a:p>
            <a:r>
              <a:rPr lang="en-US" altLang="ja-JP" sz="1400" dirty="0"/>
              <a:t>HP 3312A Function Generator</a:t>
            </a:r>
          </a:p>
          <a:p>
            <a:r>
              <a:rPr lang="en-US" altLang="ja-JP" sz="1400" dirty="0"/>
              <a:t>HP 11975A 2G-8G Amplifier for Spectrum Analyzer Local frequency</a:t>
            </a:r>
          </a:p>
          <a:p>
            <a:r>
              <a:rPr lang="en-US" altLang="ja-JP" sz="1400" dirty="0"/>
              <a:t>HP 1340A X-Y monitor for HP 8970A noise figure measurement display</a:t>
            </a:r>
          </a:p>
          <a:p>
            <a:r>
              <a:rPr lang="en-US" altLang="ja-JP" sz="1400" dirty="0"/>
              <a:t>HP 7470A X-Y Plotter for HP 8757A measurement result printing</a:t>
            </a:r>
          </a:p>
          <a:p>
            <a:r>
              <a:rPr lang="en-US" altLang="ja-JP" sz="1400" dirty="0"/>
              <a:t>HP 436A Microwave Power Meter</a:t>
            </a:r>
          </a:p>
          <a:p>
            <a:r>
              <a:rPr lang="en-US" altLang="ja-JP" sz="1400" dirty="0"/>
              <a:t>HP 8487A Power Sensor 50MHz-50GHz APC2.4</a:t>
            </a:r>
          </a:p>
          <a:p>
            <a:r>
              <a:rPr lang="en-US" altLang="ja-JP" sz="1400" dirty="0"/>
              <a:t>Anritsu MS710F modified version as same as MS710E(External mixer ready to 140GHz)</a:t>
            </a:r>
          </a:p>
          <a:p>
            <a:r>
              <a:rPr lang="en-US" altLang="ja-JP" sz="1400" dirty="0"/>
              <a:t>ANRITSU</a:t>
            </a:r>
            <a:r>
              <a:rPr lang="ja-JP" altLang="en-US" sz="1400" dirty="0"/>
              <a:t> </a:t>
            </a:r>
            <a:r>
              <a:rPr lang="en-US" altLang="ja-JP" sz="1400" dirty="0"/>
              <a:t>MH680B Tracking</a:t>
            </a:r>
            <a:r>
              <a:rPr lang="ja-JP" altLang="en-US" sz="1400" dirty="0"/>
              <a:t> </a:t>
            </a:r>
            <a:r>
              <a:rPr lang="en-US" altLang="ja-JP" sz="1400" dirty="0"/>
              <a:t>Generator</a:t>
            </a:r>
          </a:p>
          <a:p>
            <a:r>
              <a:rPr lang="en-US" altLang="ja-JP" sz="1400" dirty="0"/>
              <a:t>HP 8757A Scalar Network Analyzer</a:t>
            </a:r>
          </a:p>
          <a:p>
            <a:r>
              <a:rPr lang="en-US" altLang="ja-JP" sz="1400" dirty="0"/>
              <a:t>HP 8350B Microwave Seep Generator 2GHz-26.5GHz</a:t>
            </a:r>
          </a:p>
          <a:p>
            <a:r>
              <a:rPr lang="en-US" altLang="ja-JP" sz="1400" dirty="0"/>
              <a:t>HP 11664E AC Detector 10MHz-26.5GHz</a:t>
            </a:r>
          </a:p>
          <a:p>
            <a:r>
              <a:rPr lang="en-US" altLang="ja-JP" sz="1400" dirty="0"/>
              <a:t>HP 11664A AC Detector 10MHz-18.0GHz</a:t>
            </a:r>
          </a:p>
          <a:p>
            <a:r>
              <a:rPr lang="en-US" altLang="ja-JP" sz="1400" dirty="0"/>
              <a:t>HP 85025B AC/DC Detector 10MHz-26.5GHz</a:t>
            </a:r>
          </a:p>
          <a:p>
            <a:r>
              <a:rPr lang="en-US" altLang="ja-JP" sz="1400" dirty="0"/>
              <a:t>HP 8510C Vector Network Analyzer</a:t>
            </a:r>
          </a:p>
          <a:p>
            <a:r>
              <a:rPr lang="en-US" altLang="ja-JP" sz="1400" dirty="0"/>
              <a:t>HP 8514A S-Parameter Test Set 500MHz-18GHz</a:t>
            </a:r>
          </a:p>
          <a:p>
            <a:r>
              <a:rPr lang="en-US" altLang="ja-JP" sz="1400" dirty="0"/>
              <a:t>JDSU JD724C Vector Network Analyzer 5MHz-4GHz</a:t>
            </a:r>
          </a:p>
          <a:p>
            <a:r>
              <a:rPr lang="en-US" altLang="ja-JP" sz="1400" dirty="0"/>
              <a:t>HP 8970A Automatic Noise Figure Meter</a:t>
            </a:r>
          </a:p>
          <a:p>
            <a:r>
              <a:rPr lang="en-US" altLang="ja-JP" sz="1400" dirty="0"/>
              <a:t>HP</a:t>
            </a:r>
            <a:r>
              <a:rPr lang="ja-JP" altLang="en-US" sz="1400" dirty="0"/>
              <a:t> </a:t>
            </a:r>
            <a:r>
              <a:rPr lang="en-US" altLang="ja-JP" sz="1400" dirty="0"/>
              <a:t>346C</a:t>
            </a:r>
            <a:r>
              <a:rPr lang="ja-JP" altLang="en-US" sz="1400" dirty="0"/>
              <a:t> </a:t>
            </a:r>
            <a:r>
              <a:rPr lang="en-US" altLang="ja-JP" sz="1400" dirty="0"/>
              <a:t>Noise</a:t>
            </a:r>
            <a:r>
              <a:rPr lang="ja-JP" altLang="en-US" sz="1400" dirty="0"/>
              <a:t> </a:t>
            </a:r>
            <a:r>
              <a:rPr lang="en-US" altLang="ja-JP" sz="1400" dirty="0"/>
              <a:t>Source</a:t>
            </a:r>
            <a:r>
              <a:rPr lang="ja-JP" altLang="en-US" sz="1400" dirty="0"/>
              <a:t> </a:t>
            </a:r>
            <a:r>
              <a:rPr lang="en-US" altLang="ja-JP" sz="1400" dirty="0"/>
              <a:t>10MHz-26.5GHz</a:t>
            </a:r>
            <a:endParaRPr lang="ja-JP" altLang="en-US" sz="1400" dirty="0"/>
          </a:p>
          <a:p>
            <a:r>
              <a:rPr lang="en-US" altLang="ja-JP" sz="1400" dirty="0"/>
              <a:t>HP 8586A Signal Generator 100KHz-990MHz</a:t>
            </a:r>
          </a:p>
          <a:p>
            <a:r>
              <a:rPr lang="en-US" altLang="ja-JP" sz="1400" dirty="0"/>
              <a:t>HP 5351B</a:t>
            </a:r>
            <a:r>
              <a:rPr lang="ja-JP" altLang="en-US" sz="1400" dirty="0"/>
              <a:t> </a:t>
            </a:r>
            <a:r>
              <a:rPr lang="en-US" altLang="ja-JP" sz="1400" dirty="0"/>
              <a:t>Frequency</a:t>
            </a:r>
            <a:r>
              <a:rPr lang="ja-JP" altLang="en-US" sz="1400" dirty="0"/>
              <a:t> </a:t>
            </a:r>
            <a:r>
              <a:rPr lang="en-US" altLang="ja-JP" sz="1400" dirty="0"/>
              <a:t>Counter</a:t>
            </a:r>
            <a:r>
              <a:rPr lang="ja-JP" altLang="en-US" sz="1400" dirty="0"/>
              <a:t> </a:t>
            </a:r>
            <a:r>
              <a:rPr lang="en-US" altLang="ja-JP" sz="1400" dirty="0"/>
              <a:t>10MHz-26.5GHz</a:t>
            </a:r>
            <a:endParaRPr lang="ja-JP" altLang="en-US" sz="1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4453AD-7970-480F-AB20-0FBA15552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 b="22203"/>
          <a:stretch/>
        </p:blipFill>
        <p:spPr>
          <a:xfrm rot="5400000">
            <a:off x="4326396" y="2352403"/>
            <a:ext cx="65398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43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演習１</a:t>
            </a:r>
            <a:r>
              <a:rPr kumimoji="1" lang="en-US" altLang="ja-JP" dirty="0"/>
              <a:t>-1</a:t>
            </a:r>
            <a:r>
              <a:rPr kumimoji="1" lang="ja-JP" altLang="en-US" dirty="0"/>
              <a:t>：波形の生成と出力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コサイン波を生成して、波形表示を行う</a:t>
            </a:r>
            <a:endParaRPr lang="en-US" altLang="ja-JP" dirty="0"/>
          </a:p>
          <a:p>
            <a:pPr lvl="1"/>
            <a:r>
              <a:rPr lang="ja-JP" altLang="en-US" dirty="0"/>
              <a:t>基本レシピを作る</a:t>
            </a:r>
            <a:endParaRPr kumimoji="1"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kumimoji="1" lang="ja-JP" altLang="en-US" dirty="0"/>
              <a:t>「</a:t>
            </a:r>
            <a:r>
              <a:rPr kumimoji="1" lang="en-US" altLang="ja-JP" dirty="0"/>
              <a:t>Signal</a:t>
            </a:r>
            <a:r>
              <a:rPr kumimoji="1" lang="ja-JP" altLang="en-US" dirty="0"/>
              <a:t> </a:t>
            </a:r>
            <a:r>
              <a:rPr kumimoji="1" lang="en-US" altLang="ja-JP" dirty="0"/>
              <a:t>Source</a:t>
            </a:r>
            <a:r>
              <a:rPr kumimoji="1" lang="ja-JP" altLang="en-US" dirty="0"/>
              <a:t>」ブロックを配置する</a:t>
            </a:r>
            <a:endParaRPr kumimoji="1"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Frequency</a:t>
            </a:r>
            <a:r>
              <a:rPr lang="ja-JP" altLang="en-US" dirty="0"/>
              <a:t>を「</a:t>
            </a:r>
            <a:r>
              <a:rPr lang="en-US" altLang="ja-JP" dirty="0"/>
              <a:t>100</a:t>
            </a:r>
            <a:r>
              <a:rPr lang="ja-JP" altLang="en-US" dirty="0"/>
              <a:t>」に変更する</a:t>
            </a:r>
            <a:endParaRPr kumimoji="1"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Qt Time Sink</a:t>
            </a:r>
            <a:r>
              <a:rPr lang="ja-JP" altLang="en-US" dirty="0"/>
              <a:t>」ブロックを配置する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kumimoji="1" lang="ja-JP" altLang="en-US" dirty="0"/>
              <a:t>接続する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54129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演習１</a:t>
            </a:r>
            <a:r>
              <a:rPr kumimoji="1" lang="en-US" altLang="ja-JP" dirty="0"/>
              <a:t>-2</a:t>
            </a:r>
            <a:r>
              <a:rPr kumimoji="1" lang="ja-JP" altLang="en-US" dirty="0"/>
              <a:t>：波形の生成と出力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38"/>
            <a:ext cx="7772400" cy="5327650"/>
          </a:xfrm>
        </p:spPr>
        <p:txBody>
          <a:bodyPr/>
          <a:lstStyle/>
          <a:p>
            <a:r>
              <a:rPr kumimoji="1" lang="ja-JP" altLang="en-US" dirty="0"/>
              <a:t>コサイン波を生成して、波形表示を行う</a:t>
            </a:r>
            <a:endParaRPr lang="en-US" altLang="ja-JP" dirty="0"/>
          </a:p>
          <a:p>
            <a:pPr lvl="1"/>
            <a:r>
              <a:rPr kumimoji="1" lang="ja-JP" altLang="en-US" dirty="0"/>
              <a:t>波形を一つだけにする</a:t>
            </a:r>
            <a:endParaRPr kumimoji="1" lang="en-US" altLang="ja-JP" dirty="0"/>
          </a:p>
          <a:p>
            <a:pPr marL="1314450" lvl="2" indent="-457200">
              <a:buFont typeface="+mj-lt"/>
              <a:buAutoNum type="arabicPeriod"/>
            </a:pPr>
            <a:r>
              <a:rPr kumimoji="1" lang="ja-JP" altLang="en-US" dirty="0"/>
              <a:t>「</a:t>
            </a:r>
            <a:r>
              <a:rPr kumimoji="1" lang="en-US" altLang="ja-JP" dirty="0"/>
              <a:t>Signal Source</a:t>
            </a:r>
            <a:r>
              <a:rPr kumimoji="1" lang="ja-JP" altLang="en-US" dirty="0"/>
              <a:t>」ブロックの出力を変更する</a:t>
            </a:r>
            <a:endParaRPr kumimoji="1"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en-US" altLang="ja-JP" dirty="0"/>
              <a:t>Complex -&gt; Float</a:t>
            </a:r>
          </a:p>
        </p:txBody>
      </p:sp>
    </p:spTree>
    <p:extLst>
      <p:ext uri="{BB962C8B-B14F-4D97-AF65-F5344CB8AC3E}">
        <p14:creationId xmlns:p14="http://schemas.microsoft.com/office/powerpoint/2010/main" val="15313695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演習１</a:t>
            </a:r>
            <a:r>
              <a:rPr kumimoji="1" lang="en-US" altLang="ja-JP" dirty="0"/>
              <a:t>-3</a:t>
            </a:r>
            <a:r>
              <a:rPr kumimoji="1" lang="ja-JP" altLang="en-US" dirty="0"/>
              <a:t>：波形の生成と出力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コサイン波を生成して、波形表示を行う</a:t>
            </a:r>
            <a:endParaRPr lang="en-US" altLang="ja-JP" dirty="0"/>
          </a:p>
          <a:p>
            <a:pPr lvl="1"/>
            <a:r>
              <a:rPr kumimoji="1" lang="ja-JP" altLang="en-US" dirty="0"/>
              <a:t>違う波形も表示する</a:t>
            </a:r>
            <a:endParaRPr kumimoji="1" lang="en-US" altLang="ja-JP" dirty="0"/>
          </a:p>
          <a:p>
            <a:pPr marL="131445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Signal Source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en-US" altLang="ja-JP" dirty="0"/>
              <a:t>Frequency</a:t>
            </a:r>
            <a:r>
              <a:rPr kumimoji="1" lang="ja-JP" altLang="en-US" dirty="0"/>
              <a:t>を「</a:t>
            </a:r>
            <a:r>
              <a:rPr kumimoji="1" lang="en-US" altLang="ja-JP" dirty="0"/>
              <a:t>150</a:t>
            </a:r>
            <a:r>
              <a:rPr kumimoji="1" lang="ja-JP" altLang="en-US" dirty="0"/>
              <a:t>」にする</a:t>
            </a:r>
            <a:endParaRPr kumimoji="1" lang="en-US" altLang="ja-JP" dirty="0"/>
          </a:p>
          <a:p>
            <a:pPr marL="131445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Qt Time Sink</a:t>
            </a:r>
            <a:r>
              <a:rPr lang="ja-JP" altLang="en-US" dirty="0"/>
              <a:t>」ブロックの「</a:t>
            </a:r>
            <a:r>
              <a:rPr lang="en-US" altLang="ja-JP" dirty="0"/>
              <a:t>Input of Number</a:t>
            </a:r>
            <a:r>
              <a:rPr lang="ja-JP" altLang="en-US" dirty="0"/>
              <a:t>」を「</a:t>
            </a:r>
            <a:r>
              <a:rPr lang="en-US" altLang="ja-JP" dirty="0"/>
              <a:t>2</a:t>
            </a:r>
            <a:r>
              <a:rPr lang="ja-JP" altLang="en-US" dirty="0"/>
              <a:t>」にする</a:t>
            </a:r>
            <a:endParaRPr lang="en-US" altLang="ja-JP" dirty="0"/>
          </a:p>
          <a:p>
            <a:pPr marL="1314450" lvl="2" indent="-457200">
              <a:buFont typeface="+mj-lt"/>
              <a:buAutoNum type="arabicPeriod"/>
            </a:pPr>
            <a:r>
              <a:rPr kumimoji="1" lang="ja-JP" altLang="en-US" dirty="0"/>
              <a:t>接続する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8031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kumimoji="1" lang="en-US" altLang="ja-JP" dirty="0"/>
              <a:t>2</a:t>
            </a:r>
            <a:r>
              <a:rPr kumimoji="1" lang="ja-JP" altLang="en-US" dirty="0"/>
              <a:t>：</a:t>
            </a:r>
            <a:r>
              <a:rPr kumimoji="1" lang="en-US" altLang="ja-JP" dirty="0"/>
              <a:t>SDR</a:t>
            </a:r>
            <a:r>
              <a:rPr kumimoji="1" lang="ja-JP" altLang="en-US" dirty="0"/>
              <a:t>を接続し、各種表示を行う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からの出力を、</a:t>
            </a:r>
            <a:r>
              <a:rPr lang="en-US" altLang="ja-JP" dirty="0"/>
              <a:t>FFT</a:t>
            </a:r>
            <a:r>
              <a:rPr lang="ja-JP" altLang="en-US" dirty="0" err="1"/>
              <a:t>、</a:t>
            </a:r>
            <a:r>
              <a:rPr lang="ja-JP" altLang="en-US" dirty="0"/>
              <a:t>ウォーターフォール表示させる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目的</a:t>
            </a:r>
            <a:endParaRPr lang="en-US" altLang="ja-JP" dirty="0"/>
          </a:p>
          <a:p>
            <a:pPr lvl="1"/>
            <a:r>
              <a:rPr lang="en-US" altLang="ja-JP" dirty="0"/>
              <a:t>SDR</a:t>
            </a:r>
            <a:r>
              <a:rPr lang="ja-JP" altLang="en-US" dirty="0"/>
              <a:t>の使い方をマスターする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内容</a:t>
            </a:r>
            <a:endParaRPr kumimoji="1" lang="en-US" altLang="ja-JP" dirty="0"/>
          </a:p>
          <a:p>
            <a:pPr lvl="2"/>
            <a:r>
              <a:rPr lang="ja-JP" altLang="en-US" dirty="0"/>
              <a:t>周波数設定</a:t>
            </a:r>
            <a:endParaRPr lang="en-US" altLang="ja-JP" dirty="0"/>
          </a:p>
          <a:p>
            <a:pPr lvl="2"/>
            <a:r>
              <a:rPr lang="ja-JP" altLang="en-US" dirty="0"/>
              <a:t>サンプリングレート</a:t>
            </a:r>
            <a:endParaRPr lang="en-US" altLang="ja-JP" dirty="0"/>
          </a:p>
          <a:p>
            <a:pPr lvl="2"/>
            <a:r>
              <a:rPr kumimoji="1" lang="ja-JP" altLang="en-US" dirty="0"/>
              <a:t>ゲイン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各種</a:t>
            </a:r>
            <a:r>
              <a:rPr kumimoji="1" lang="en-US" altLang="ja-JP" dirty="0"/>
              <a:t>GUI</a:t>
            </a:r>
            <a:r>
              <a:rPr kumimoji="1" lang="ja-JP" altLang="en-US" dirty="0"/>
              <a:t>ツール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5774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8055867" cy="908050"/>
          </a:xfrm>
        </p:spPr>
        <p:txBody>
          <a:bodyPr/>
          <a:lstStyle/>
          <a:p>
            <a:r>
              <a:rPr kumimoji="1" lang="ja-JP" altLang="en-US" dirty="0"/>
              <a:t>演習</a:t>
            </a:r>
            <a:r>
              <a:rPr kumimoji="1" lang="en-US" altLang="ja-JP" dirty="0"/>
              <a:t>2-1</a:t>
            </a:r>
            <a:r>
              <a:rPr kumimoji="1" lang="ja-JP" altLang="en-US" dirty="0"/>
              <a:t>：</a:t>
            </a:r>
            <a:r>
              <a:rPr kumimoji="1" lang="en-US" altLang="ja-JP" dirty="0"/>
              <a:t>SDR</a:t>
            </a:r>
            <a:r>
              <a:rPr kumimoji="1" lang="ja-JP" altLang="en-US" dirty="0"/>
              <a:t>を接続し、各種表示を行う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からの出力を、</a:t>
            </a:r>
            <a:r>
              <a:rPr lang="en-US" altLang="ja-JP" dirty="0"/>
              <a:t>FFT</a:t>
            </a:r>
            <a:r>
              <a:rPr lang="ja-JP" altLang="en-US" dirty="0" err="1"/>
              <a:t>、</a:t>
            </a:r>
            <a:r>
              <a:rPr lang="ja-JP" altLang="en-US" dirty="0"/>
              <a:t>ウォーターフォール表示させる</a:t>
            </a:r>
            <a:endParaRPr lang="en-US" altLang="ja-JP" dirty="0"/>
          </a:p>
          <a:p>
            <a:pPr lvl="1"/>
            <a:r>
              <a:rPr kumimoji="1" lang="en-US" altLang="ja-JP" dirty="0"/>
              <a:t>SDR</a:t>
            </a:r>
            <a:r>
              <a:rPr kumimoji="1" lang="ja-JP" altLang="en-US" dirty="0"/>
              <a:t> </a:t>
            </a:r>
            <a:r>
              <a:rPr kumimoji="1" lang="en-US" altLang="ja-JP" dirty="0"/>
              <a:t>Source</a:t>
            </a:r>
            <a:r>
              <a:rPr kumimoji="1" lang="ja-JP" altLang="en-US" dirty="0"/>
              <a:t>の出力を表示する</a:t>
            </a:r>
            <a:endParaRPr kumimoji="1"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Pluto SDR Source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Device</a:t>
            </a:r>
            <a:r>
              <a:rPr lang="ja-JP" altLang="en-US" dirty="0"/>
              <a:t> </a:t>
            </a:r>
            <a:r>
              <a:rPr lang="en-US" altLang="ja-JP" dirty="0"/>
              <a:t>URL</a:t>
            </a:r>
            <a:r>
              <a:rPr lang="ja-JP" altLang="en-US" dirty="0"/>
              <a:t>を「</a:t>
            </a:r>
            <a:r>
              <a:rPr lang="en-US" altLang="ja-JP" dirty="0" err="1"/>
              <a:t>ip:pluto.local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LO</a:t>
            </a:r>
            <a:r>
              <a:rPr lang="ja-JP" altLang="en-US" dirty="0"/>
              <a:t> </a:t>
            </a:r>
            <a:r>
              <a:rPr lang="en-US" altLang="ja-JP" dirty="0"/>
              <a:t>Frequency</a:t>
            </a:r>
            <a:r>
              <a:rPr lang="ja-JP" altLang="en-US" dirty="0"/>
              <a:t>を「</a:t>
            </a:r>
            <a:r>
              <a:rPr lang="en-US" altLang="ja-JP" dirty="0"/>
              <a:t>438.2e6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2286000" lvl="4" indent="-457200">
              <a:buFont typeface="+mj-lt"/>
              <a:buAutoNum type="arabicPeriod"/>
            </a:pPr>
            <a:r>
              <a:rPr lang="en-US" altLang="ja-JP" dirty="0"/>
              <a:t>e6=10^6(10</a:t>
            </a:r>
            <a:r>
              <a:rPr lang="ja-JP" altLang="en-US" dirty="0"/>
              <a:t>の</a:t>
            </a:r>
            <a:r>
              <a:rPr lang="en-US" altLang="ja-JP" dirty="0"/>
              <a:t>6</a:t>
            </a:r>
            <a:r>
              <a:rPr lang="ja-JP" altLang="en-US" dirty="0"/>
              <a:t>乗</a:t>
            </a:r>
            <a:r>
              <a:rPr lang="en-US" altLang="ja-JP" dirty="0"/>
              <a:t>)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Sampling Rate</a:t>
            </a:r>
            <a:r>
              <a:rPr lang="ja-JP" altLang="en-US" dirty="0"/>
              <a:t>を「</a:t>
            </a:r>
            <a:r>
              <a:rPr lang="en-US" altLang="ja-JP" dirty="0" err="1"/>
              <a:t>samp_rate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RF Bandwidth</a:t>
            </a:r>
            <a:r>
              <a:rPr lang="ja-JP" altLang="en-US" dirty="0"/>
              <a:t>を「</a:t>
            </a:r>
            <a:r>
              <a:rPr lang="en-US" altLang="ja-JP" dirty="0" err="1"/>
              <a:t>samp_rate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Variable</a:t>
            </a:r>
            <a:r>
              <a:rPr lang="ja-JP" altLang="en-US" dirty="0"/>
              <a:t>」ブロックの</a:t>
            </a:r>
            <a:r>
              <a:rPr lang="en-US" altLang="ja-JP" dirty="0"/>
              <a:t>ID</a:t>
            </a:r>
            <a:r>
              <a:rPr lang="ja-JP" altLang="en-US" dirty="0"/>
              <a:t>：「</a:t>
            </a:r>
            <a:r>
              <a:rPr lang="en-US" altLang="ja-JP" dirty="0" err="1"/>
              <a:t>samp_rate</a:t>
            </a:r>
            <a:r>
              <a:rPr lang="ja-JP" altLang="en-US" dirty="0"/>
              <a:t>」を変更する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Value</a:t>
            </a:r>
            <a:r>
              <a:rPr lang="ja-JP" altLang="en-US" dirty="0"/>
              <a:t>を「</a:t>
            </a:r>
            <a:r>
              <a:rPr lang="en-US" altLang="ja-JP" dirty="0"/>
              <a:t>2084000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Qt GUI Sink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Center Frequency</a:t>
            </a:r>
            <a:r>
              <a:rPr lang="ja-JP" altLang="en-US" dirty="0"/>
              <a:t>を「</a:t>
            </a:r>
            <a:r>
              <a:rPr lang="en-US" altLang="ja-JP" dirty="0"/>
              <a:t>438.2e6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Bandwidth</a:t>
            </a:r>
            <a:r>
              <a:rPr lang="ja-JP" altLang="en-US" dirty="0"/>
              <a:t>を「</a:t>
            </a:r>
            <a:r>
              <a:rPr lang="en-US" altLang="ja-JP" dirty="0" err="1"/>
              <a:t>samp_rate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/>
              <a:t>接続する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LO</a:t>
            </a:r>
            <a:r>
              <a:rPr lang="ja-JP" altLang="en-US" dirty="0"/>
              <a:t> </a:t>
            </a:r>
            <a:r>
              <a:rPr lang="en-US" altLang="ja-JP" dirty="0"/>
              <a:t>Frequency</a:t>
            </a:r>
            <a:r>
              <a:rPr lang="ja-JP" altLang="en-US" dirty="0"/>
              <a:t>を「</a:t>
            </a:r>
            <a:r>
              <a:rPr lang="en-US" altLang="ja-JP" dirty="0"/>
              <a:t>int(438.2e6)</a:t>
            </a:r>
            <a:r>
              <a:rPr lang="ja-JP" altLang="en-US" dirty="0"/>
              <a:t>」とする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16310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7983859" cy="908050"/>
          </a:xfrm>
        </p:spPr>
        <p:txBody>
          <a:bodyPr/>
          <a:lstStyle/>
          <a:p>
            <a:r>
              <a:rPr kumimoji="1" lang="ja-JP" altLang="en-US" dirty="0"/>
              <a:t>演習</a:t>
            </a:r>
            <a:r>
              <a:rPr kumimoji="1" lang="en-US" altLang="ja-JP" dirty="0"/>
              <a:t>2-2</a:t>
            </a:r>
            <a:r>
              <a:rPr kumimoji="1" lang="ja-JP" altLang="en-US" dirty="0"/>
              <a:t>：</a:t>
            </a:r>
            <a:r>
              <a:rPr kumimoji="1" lang="en-US" altLang="ja-JP" dirty="0"/>
              <a:t>SDR</a:t>
            </a:r>
            <a:r>
              <a:rPr kumimoji="1" lang="ja-JP" altLang="en-US" dirty="0"/>
              <a:t>を接続し、各種表示を行う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38"/>
            <a:ext cx="8126288" cy="5327650"/>
          </a:xfrm>
        </p:spPr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からの出力を、</a:t>
            </a:r>
            <a:r>
              <a:rPr lang="en-US" altLang="ja-JP" dirty="0"/>
              <a:t>FFT</a:t>
            </a:r>
            <a:r>
              <a:rPr lang="ja-JP" altLang="en-US" dirty="0" err="1"/>
              <a:t>、</a:t>
            </a:r>
            <a:r>
              <a:rPr lang="ja-JP" altLang="en-US" dirty="0"/>
              <a:t>ウォーターフォール表示させる</a:t>
            </a:r>
            <a:endParaRPr lang="en-US" altLang="ja-JP" dirty="0"/>
          </a:p>
          <a:p>
            <a:pPr lvl="1"/>
            <a:r>
              <a:rPr lang="ja-JP" altLang="en-US" dirty="0"/>
              <a:t>先程のファイルをそのまま使います</a:t>
            </a:r>
            <a:endParaRPr lang="en-US" altLang="ja-JP" dirty="0"/>
          </a:p>
          <a:p>
            <a:pPr lvl="2"/>
            <a:r>
              <a:rPr lang="en-US" altLang="ja-JP" dirty="0"/>
              <a:t>SDR Sink</a:t>
            </a:r>
            <a:r>
              <a:rPr lang="ja-JP" altLang="en-US" dirty="0"/>
              <a:t>に入力したものを表示する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Pluto SDR Sink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2286000" lvl="4" indent="-457200">
              <a:buFont typeface="+mj-lt"/>
              <a:buAutoNum type="arabicPeriod"/>
            </a:pPr>
            <a:r>
              <a:rPr lang="en-US" altLang="ja-JP" dirty="0"/>
              <a:t>Device</a:t>
            </a:r>
            <a:r>
              <a:rPr lang="ja-JP" altLang="en-US" dirty="0"/>
              <a:t> </a:t>
            </a:r>
            <a:r>
              <a:rPr lang="en-US" altLang="ja-JP" dirty="0"/>
              <a:t>URL</a:t>
            </a:r>
            <a:r>
              <a:rPr lang="ja-JP" altLang="en-US" dirty="0"/>
              <a:t>を「</a:t>
            </a:r>
            <a:r>
              <a:rPr lang="en-US" altLang="ja-JP" dirty="0" err="1"/>
              <a:t>ip:pluto.local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2286000" lvl="4" indent="-457200">
              <a:buFont typeface="+mj-lt"/>
              <a:buAutoNum type="arabicPeriod"/>
            </a:pPr>
            <a:r>
              <a:rPr lang="en-US" altLang="ja-JP" dirty="0"/>
              <a:t>LO</a:t>
            </a:r>
            <a:r>
              <a:rPr lang="ja-JP" altLang="en-US" dirty="0"/>
              <a:t> </a:t>
            </a:r>
            <a:r>
              <a:rPr lang="en-US" altLang="ja-JP" dirty="0"/>
              <a:t>Frequency</a:t>
            </a:r>
            <a:r>
              <a:rPr lang="ja-JP" altLang="en-US" dirty="0"/>
              <a:t>を「</a:t>
            </a:r>
            <a:r>
              <a:rPr lang="en-US" altLang="ja-JP" dirty="0"/>
              <a:t>int(438.2e6)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2743200" lvl="5" indent="-457200">
              <a:buFont typeface="+mj-lt"/>
              <a:buAutoNum type="arabicPeriod"/>
            </a:pPr>
            <a:r>
              <a:rPr lang="en-US" altLang="ja-JP" dirty="0"/>
              <a:t>e6=10^6(10</a:t>
            </a:r>
            <a:r>
              <a:rPr lang="ja-JP" altLang="en-US" dirty="0"/>
              <a:t>の</a:t>
            </a:r>
            <a:r>
              <a:rPr lang="en-US" altLang="ja-JP" dirty="0"/>
              <a:t>6</a:t>
            </a:r>
            <a:r>
              <a:rPr lang="ja-JP" altLang="en-US" dirty="0"/>
              <a:t>乗</a:t>
            </a:r>
            <a:r>
              <a:rPr lang="en-US" altLang="ja-JP" dirty="0"/>
              <a:t>)</a:t>
            </a:r>
          </a:p>
          <a:p>
            <a:pPr marL="2286000" lvl="4" indent="-457200">
              <a:buFont typeface="+mj-lt"/>
              <a:buAutoNum type="arabicPeriod"/>
            </a:pPr>
            <a:r>
              <a:rPr lang="en-US" altLang="ja-JP" dirty="0"/>
              <a:t>Sampling Rate</a:t>
            </a:r>
            <a:r>
              <a:rPr lang="ja-JP" altLang="en-US" dirty="0"/>
              <a:t>を「</a:t>
            </a:r>
            <a:r>
              <a:rPr lang="en-US" altLang="ja-JP" dirty="0" err="1"/>
              <a:t>samp_rate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2286000" lvl="4" indent="-457200">
              <a:buFont typeface="+mj-lt"/>
              <a:buAutoNum type="arabicPeriod"/>
            </a:pPr>
            <a:r>
              <a:rPr lang="en-US" altLang="ja-JP" dirty="0"/>
              <a:t>RF Bandwidth</a:t>
            </a:r>
            <a:r>
              <a:rPr lang="ja-JP" altLang="en-US" dirty="0"/>
              <a:t>を「</a:t>
            </a:r>
            <a:r>
              <a:rPr lang="en-US" altLang="ja-JP" dirty="0" err="1"/>
              <a:t>samp_rate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Signal Source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ja-JP" altLang="en-US" dirty="0"/>
              <a:t>接続する</a:t>
            </a:r>
            <a:endParaRPr lang="en-US" altLang="ja-JP" dirty="0"/>
          </a:p>
          <a:p>
            <a:pPr marL="1828800" lvl="3" indent="-457200">
              <a:buFont typeface="+mj-lt"/>
              <a:buAutoNum type="arabicPeriod"/>
            </a:pPr>
            <a:r>
              <a:rPr lang="en-US" altLang="ja-JP" dirty="0"/>
              <a:t>TX</a:t>
            </a:r>
            <a:r>
              <a:rPr lang="ja-JP" altLang="en-US" dirty="0"/>
              <a:t>と</a:t>
            </a:r>
            <a:r>
              <a:rPr lang="en-US" altLang="ja-JP" dirty="0"/>
              <a:t>RX</a:t>
            </a:r>
            <a:r>
              <a:rPr lang="ja-JP" altLang="en-US" dirty="0"/>
              <a:t>を直結するか、ダミーローダーを接続する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endParaRPr lang="en-US" altLang="ja-JP" dirty="0"/>
          </a:p>
          <a:p>
            <a:pPr marL="914400" lvl="2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！！！注意：電波が出来ます。ダミーローダの接続必須！！！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735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dirty="0"/>
              <a:t>FO-99(NEXUS)</a:t>
            </a:r>
            <a:r>
              <a:rPr lang="ja-JP" altLang="en-US" dirty="0"/>
              <a:t>のデータ受信器（</a:t>
            </a:r>
            <a:r>
              <a:rPr lang="en-US" altLang="ja-JP" dirty="0"/>
              <a:t>GMSK</a:t>
            </a:r>
            <a:r>
              <a:rPr lang="ja-JP" altLang="en-US" dirty="0"/>
              <a:t>データ受信器）を作成する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1310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8CEE4-7C3E-4522-93B2-77517935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FO-99(NEXUS)</a:t>
            </a:r>
            <a:r>
              <a:rPr lang="ja-JP" altLang="en-US" dirty="0"/>
              <a:t>用の</a:t>
            </a:r>
            <a:r>
              <a:rPr lang="en-US" altLang="ja-JP" dirty="0"/>
              <a:t>GMSK</a:t>
            </a:r>
            <a:r>
              <a:rPr lang="ja-JP" altLang="en-US" dirty="0"/>
              <a:t>受信</a:t>
            </a:r>
            <a:r>
              <a:rPr lang="en-US" altLang="ja-JP" dirty="0"/>
              <a:t>GRC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A1B10-B860-4014-9B76-E057B598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38"/>
            <a:ext cx="8126288" cy="5327650"/>
          </a:xfrm>
        </p:spPr>
        <p:txBody>
          <a:bodyPr/>
          <a:lstStyle/>
          <a:p>
            <a:r>
              <a:rPr lang="ja-JP" altLang="en-US" dirty="0"/>
              <a:t>完全版は非常に複雑</a:t>
            </a:r>
            <a:endParaRPr lang="en-US" altLang="ja-JP" dirty="0"/>
          </a:p>
          <a:p>
            <a:pPr lvl="1"/>
            <a:r>
              <a:rPr kumimoji="1" lang="ja-JP" altLang="en-US" dirty="0"/>
              <a:t>簡易版を作りながら、</a:t>
            </a:r>
            <a:r>
              <a:rPr kumimoji="1" lang="en-US" altLang="ja-JP" dirty="0"/>
              <a:t>GMSK(</a:t>
            </a:r>
            <a:r>
              <a:rPr kumimoji="1" lang="ja-JP" altLang="en-US" dirty="0"/>
              <a:t>データ）通信の仕方を学ぶ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000BB061-08A2-416E-973B-C0F28B040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110006"/>
            <a:ext cx="8584357" cy="506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863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lang="en-US" altLang="ja-JP" dirty="0"/>
              <a:t>3</a:t>
            </a:r>
            <a:r>
              <a:rPr kumimoji="1" lang="ja-JP" altLang="en-US" dirty="0"/>
              <a:t>：リアルタイム変更する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中心周波数を変更しながら</a:t>
            </a:r>
            <a:r>
              <a:rPr kumimoji="1" lang="ja-JP" altLang="en-US" dirty="0"/>
              <a:t>、表示を行う</a:t>
            </a: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ja-JP" altLang="en-US" dirty="0"/>
              <a:t>目的</a:t>
            </a:r>
            <a:endParaRPr lang="en-US" altLang="ja-JP" dirty="0"/>
          </a:p>
          <a:p>
            <a:pPr lvl="1"/>
            <a:r>
              <a:rPr lang="ja-JP" altLang="en-US" dirty="0"/>
              <a:t>周波数変更など、実際に</a:t>
            </a:r>
            <a:r>
              <a:rPr lang="en-US" altLang="ja-JP" dirty="0" err="1"/>
              <a:t>GNURadio</a:t>
            </a:r>
            <a:r>
              <a:rPr lang="ja-JP" altLang="en-US" dirty="0"/>
              <a:t>を使いこなすうえで必要な機能をマスターする</a:t>
            </a:r>
          </a:p>
          <a:p>
            <a:pPr lvl="1"/>
            <a:endParaRPr kumimoji="1" lang="en-US" altLang="ja-JP" dirty="0"/>
          </a:p>
          <a:p>
            <a:pPr lvl="1"/>
            <a:r>
              <a:rPr lang="ja-JP" altLang="en-US" dirty="0"/>
              <a:t>内容</a:t>
            </a:r>
            <a:endParaRPr lang="en-US" altLang="ja-JP" dirty="0"/>
          </a:p>
          <a:p>
            <a:pPr lvl="2"/>
            <a:r>
              <a:rPr lang="ja-JP" altLang="en-US" dirty="0"/>
              <a:t>スライドバー</a:t>
            </a:r>
            <a:endParaRPr lang="en-US" altLang="ja-JP" dirty="0"/>
          </a:p>
          <a:p>
            <a:pPr lvl="3"/>
            <a:r>
              <a:rPr lang="en-US" altLang="ja-JP" dirty="0">
                <a:hlinkClick r:id="rId2"/>
              </a:rPr>
              <a:t>https://www.amazon.co.jp/dp/B0032Y0OH0/</a:t>
            </a:r>
            <a:endParaRPr lang="en-US" altLang="ja-JP" dirty="0"/>
          </a:p>
          <a:p>
            <a:pPr lvl="3"/>
            <a:r>
              <a:rPr lang="en-US" altLang="ja-JP" dirty="0">
                <a:hlinkClick r:id="rId3"/>
              </a:rPr>
              <a:t>https://github.com/nanosyzygy/ShuttlePRO</a:t>
            </a:r>
            <a:endParaRPr lang="en-US" altLang="ja-JP" dirty="0"/>
          </a:p>
          <a:p>
            <a:pPr lvl="2"/>
            <a:r>
              <a:rPr lang="ja-JP" altLang="en-US" dirty="0"/>
              <a:t>変数</a:t>
            </a:r>
            <a:endParaRPr lang="en-US" altLang="ja-JP" dirty="0"/>
          </a:p>
          <a:p>
            <a:pPr lvl="2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DE39C18-A9B8-450A-A7E8-CF864D7A8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33056"/>
            <a:ext cx="2229096" cy="22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64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D8AEE-4E89-4239-94F8-AED6A831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lang="en-US" altLang="ja-JP" dirty="0"/>
              <a:t>3-1</a:t>
            </a:r>
            <a:r>
              <a:rPr kumimoji="1" lang="ja-JP" altLang="en-US" dirty="0"/>
              <a:t>：リアルタイム変更する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BD8EB-1E5E-4FFC-84AE-E169CE08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中心周波数を変更しながら</a:t>
            </a:r>
            <a:r>
              <a:rPr kumimoji="1" lang="ja-JP" altLang="en-US" dirty="0"/>
              <a:t>、表示を行う</a:t>
            </a:r>
            <a:endParaRPr kumimoji="1" lang="en-US" altLang="ja-JP" dirty="0"/>
          </a:p>
          <a:p>
            <a:pPr lvl="1"/>
            <a:r>
              <a:rPr lang="ja-JP" altLang="en-US" dirty="0"/>
              <a:t>「</a:t>
            </a:r>
            <a:r>
              <a:rPr kumimoji="1" lang="ja-JP" altLang="en-US" dirty="0"/>
              <a:t>固定値の変数化」を行う</a:t>
            </a:r>
            <a:endParaRPr kumimoji="1" lang="en-US" altLang="ja-JP" dirty="0"/>
          </a:p>
          <a:p>
            <a:pPr marL="131445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Variable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kumimoji="1" lang="en-US" altLang="ja-JP" dirty="0"/>
              <a:t>ID</a:t>
            </a:r>
            <a:r>
              <a:rPr kumimoji="1" lang="ja-JP" altLang="en-US" dirty="0"/>
              <a:t>を「</a:t>
            </a:r>
            <a:r>
              <a:rPr kumimoji="1" lang="en-US" altLang="ja-JP" dirty="0" err="1"/>
              <a:t>center_freq</a:t>
            </a:r>
            <a:r>
              <a:rPr kumimoji="1" lang="ja-JP" altLang="en-US" dirty="0"/>
              <a:t>」とする</a:t>
            </a:r>
            <a:endParaRPr kumimoji="1"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en-US" altLang="ja-JP" dirty="0"/>
              <a:t>Value</a:t>
            </a:r>
            <a:r>
              <a:rPr lang="ja-JP" altLang="en-US" dirty="0"/>
              <a:t>を「</a:t>
            </a:r>
            <a:r>
              <a:rPr lang="en-US" altLang="ja-JP" dirty="0" err="1"/>
              <a:t>center_freq_val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314450" lvl="2" indent="-457200">
              <a:buFont typeface="+mj-lt"/>
              <a:buAutoNum type="arabicPeriod"/>
            </a:pPr>
            <a:r>
              <a:rPr kumimoji="1" lang="ja-JP" altLang="en-US" dirty="0"/>
              <a:t>「</a:t>
            </a:r>
            <a:r>
              <a:rPr kumimoji="1" lang="en-US" altLang="ja-JP" dirty="0"/>
              <a:t>Qt</a:t>
            </a:r>
            <a:r>
              <a:rPr kumimoji="1" lang="ja-JP" altLang="en-US" dirty="0"/>
              <a:t> </a:t>
            </a:r>
            <a:r>
              <a:rPr kumimoji="1" lang="en-US" altLang="ja-JP" dirty="0"/>
              <a:t>GUI Range</a:t>
            </a:r>
            <a:r>
              <a:rPr kumimoji="1" lang="ja-JP" altLang="en-US" dirty="0"/>
              <a:t>」ブロックを追加する</a:t>
            </a:r>
            <a:endParaRPr kumimoji="1"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kumimoji="1" lang="en-US" altLang="ja-JP" dirty="0"/>
              <a:t>ID</a:t>
            </a:r>
            <a:r>
              <a:rPr kumimoji="1" lang="ja-JP" altLang="en-US" dirty="0"/>
              <a:t>を「</a:t>
            </a:r>
            <a:r>
              <a:rPr lang="en-US" altLang="ja-JP" dirty="0" err="1"/>
              <a:t>center_freq_val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en-US" altLang="ja-JP" dirty="0"/>
              <a:t>Default Value</a:t>
            </a:r>
            <a:r>
              <a:rPr lang="ja-JP" altLang="en-US" dirty="0"/>
              <a:t>を「</a:t>
            </a:r>
            <a:r>
              <a:rPr lang="en-US" altLang="ja-JP" dirty="0"/>
              <a:t>438.2e6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kumimoji="1" lang="en-US" altLang="ja-JP" dirty="0"/>
              <a:t>Start=437e6, </a:t>
            </a:r>
            <a:r>
              <a:rPr lang="en-US" altLang="ja-JP" dirty="0"/>
              <a:t>Stop=439e6, </a:t>
            </a:r>
            <a:r>
              <a:rPr kumimoji="1" lang="en-US" altLang="ja-JP" dirty="0"/>
              <a:t>Step=200</a:t>
            </a:r>
            <a:r>
              <a:rPr lang="ja-JP" altLang="en-US" dirty="0"/>
              <a:t>をする</a:t>
            </a:r>
            <a:endParaRPr lang="en-US" altLang="ja-JP" dirty="0"/>
          </a:p>
          <a:p>
            <a:pPr marL="2228850" lvl="4" indent="-457200">
              <a:buFont typeface="Wingdings" panose="05000000000000000000" pitchFamily="2" charset="2"/>
              <a:buChar char="l"/>
            </a:pPr>
            <a:r>
              <a:rPr lang="ja-JP" altLang="en-US" dirty="0"/>
              <a:t>最小周波数、最大周波数、ステップ周波数</a:t>
            </a:r>
            <a:r>
              <a:rPr kumimoji="1" lang="en-US" altLang="ja-JP" dirty="0"/>
              <a:t> </a:t>
            </a:r>
          </a:p>
          <a:p>
            <a:pPr marL="131445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Pluto SDR Source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en-US" altLang="ja-JP" dirty="0"/>
              <a:t>LO Frequency</a:t>
            </a:r>
            <a:r>
              <a:rPr kumimoji="1" lang="ja-JP" altLang="en-US" dirty="0"/>
              <a:t>を「</a:t>
            </a:r>
            <a:r>
              <a:rPr kumimoji="1" lang="en-US" altLang="ja-JP" dirty="0"/>
              <a:t>int(</a:t>
            </a:r>
            <a:r>
              <a:rPr lang="en-US" altLang="ja-JP" dirty="0" err="1"/>
              <a:t>center_freq</a:t>
            </a:r>
            <a:r>
              <a:rPr lang="en-US" altLang="ja-JP" dirty="0"/>
              <a:t>)</a:t>
            </a:r>
            <a:r>
              <a:rPr lang="ja-JP" altLang="en-US" dirty="0"/>
              <a:t>」にする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他は「演習</a:t>
            </a:r>
            <a:r>
              <a:rPr lang="en-US" altLang="ja-JP" dirty="0"/>
              <a:t>2</a:t>
            </a:r>
            <a:r>
              <a:rPr lang="ja-JP" altLang="en-US" dirty="0"/>
              <a:t>」と同じにする</a:t>
            </a:r>
            <a:endParaRPr lang="en-US" altLang="ja-JP" dirty="0"/>
          </a:p>
          <a:p>
            <a:pPr marL="1314450" lvl="2" indent="-457200">
              <a:buFont typeface="+mj-lt"/>
              <a:buAutoNum type="arabicPeriod"/>
            </a:pPr>
            <a:r>
              <a:rPr kumimoji="1" lang="ja-JP" altLang="en-US" dirty="0"/>
              <a:t>「</a:t>
            </a:r>
            <a:r>
              <a:rPr kumimoji="1" lang="en-US" altLang="ja-JP" dirty="0"/>
              <a:t>Qt</a:t>
            </a:r>
            <a:r>
              <a:rPr kumimoji="1" lang="ja-JP" altLang="en-US" dirty="0"/>
              <a:t> </a:t>
            </a:r>
            <a:r>
              <a:rPr kumimoji="1" lang="en-US" altLang="ja-JP" dirty="0"/>
              <a:t>GUI</a:t>
            </a:r>
            <a:r>
              <a:rPr kumimoji="1" lang="ja-JP" altLang="en-US" dirty="0"/>
              <a:t>」ブロックを追加する</a:t>
            </a:r>
            <a:endParaRPr kumimoji="1"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en-US" altLang="ja-JP" dirty="0"/>
              <a:t>Center Frequency</a:t>
            </a:r>
            <a:r>
              <a:rPr lang="ja-JP" altLang="en-US" dirty="0"/>
              <a:t>を「</a:t>
            </a:r>
            <a:r>
              <a:rPr lang="en-US" altLang="ja-JP" dirty="0"/>
              <a:t>438.2e6</a:t>
            </a:r>
            <a:r>
              <a:rPr lang="ja-JP" altLang="en-US" dirty="0"/>
              <a:t>」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kumimoji="1" lang="en-US" altLang="ja-JP" dirty="0"/>
              <a:t>Bandwidth</a:t>
            </a:r>
            <a:r>
              <a:rPr kumimoji="1" lang="ja-JP" altLang="en-US" dirty="0"/>
              <a:t>は「</a:t>
            </a:r>
            <a:r>
              <a:rPr kumimoji="1" lang="en-US" altLang="ja-JP" dirty="0" err="1"/>
              <a:t>samp_rate</a:t>
            </a:r>
            <a:r>
              <a:rPr kumimoji="1" lang="ja-JP" altLang="en-US" dirty="0"/>
              <a:t>」とする</a:t>
            </a: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677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AF5F9-5D2D-44C7-8FCE-2391734B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本講演の構成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C51B53-4ACA-4B4A-828E-7E35A3885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日構成</a:t>
            </a:r>
            <a:endParaRPr kumimoji="1"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日目</a:t>
            </a:r>
            <a:endParaRPr lang="en-US" altLang="ja-JP" dirty="0"/>
          </a:p>
          <a:p>
            <a:pPr lvl="2"/>
            <a:r>
              <a:rPr kumimoji="1" lang="ja-JP" altLang="en-US" dirty="0"/>
              <a:t>講演形式</a:t>
            </a:r>
            <a:endParaRPr lang="en-US" altLang="ja-JP" dirty="0"/>
          </a:p>
          <a:p>
            <a:pPr lvl="3"/>
            <a:r>
              <a:rPr kumimoji="1" lang="en-US" altLang="ja-JP" dirty="0"/>
              <a:t>SDR</a:t>
            </a:r>
            <a:r>
              <a:rPr kumimoji="1" lang="ja-JP" altLang="en-US" dirty="0"/>
              <a:t>と</a:t>
            </a:r>
            <a:r>
              <a:rPr kumimoji="1" lang="en-US" altLang="ja-JP" dirty="0"/>
              <a:t>GNU</a:t>
            </a:r>
            <a:r>
              <a:rPr kumimoji="1" lang="ja-JP" altLang="en-US" dirty="0"/>
              <a:t> </a:t>
            </a:r>
            <a:r>
              <a:rPr kumimoji="1" lang="en-US" altLang="ja-JP" dirty="0"/>
              <a:t>Radio</a:t>
            </a:r>
            <a:r>
              <a:rPr kumimoji="1" lang="ja-JP" altLang="en-US" dirty="0"/>
              <a:t>の概要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最後に明日のハンズオンのための案内アリ</a:t>
            </a:r>
            <a:endParaRPr kumimoji="1" lang="en-US" altLang="ja-JP" dirty="0"/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日目</a:t>
            </a:r>
            <a:endParaRPr lang="en-US" altLang="ja-JP" dirty="0"/>
          </a:p>
          <a:p>
            <a:pPr lvl="2"/>
            <a:r>
              <a:rPr kumimoji="1" lang="ja-JP" altLang="en-US" dirty="0"/>
              <a:t>ハンズオン形式</a:t>
            </a:r>
            <a:endParaRPr kumimoji="1" lang="en-US" altLang="ja-JP" dirty="0"/>
          </a:p>
          <a:p>
            <a:pPr lvl="3"/>
            <a:r>
              <a:rPr lang="en-US" altLang="ja-JP" dirty="0"/>
              <a:t>SDR+GNU</a:t>
            </a:r>
            <a:r>
              <a:rPr lang="ja-JP" altLang="en-US" dirty="0"/>
              <a:t> </a:t>
            </a:r>
            <a:r>
              <a:rPr lang="en-US" altLang="ja-JP" dirty="0"/>
              <a:t>Radio</a:t>
            </a:r>
            <a:r>
              <a:rPr lang="ja-JP" altLang="en-US" dirty="0"/>
              <a:t>のセットアップと使い方の講習会</a:t>
            </a:r>
            <a:endParaRPr lang="en-US" altLang="ja-JP" dirty="0"/>
          </a:p>
          <a:p>
            <a:pPr lvl="4"/>
            <a:r>
              <a:rPr lang="ja-JP" altLang="en-US" dirty="0"/>
              <a:t>全講演が終わりクロージングした後、時間の限り行う</a:t>
            </a:r>
            <a:endParaRPr kumimoji="1" lang="en-US" altLang="ja-JP" dirty="0"/>
          </a:p>
          <a:p>
            <a:pPr lvl="4"/>
            <a:r>
              <a:rPr kumimoji="1" lang="ja-JP" altLang="en-US" dirty="0"/>
              <a:t>見学のみも歓迎</a:t>
            </a:r>
          </a:p>
        </p:txBody>
      </p:sp>
    </p:spTree>
    <p:extLst>
      <p:ext uri="{BB962C8B-B14F-4D97-AF65-F5344CB8AC3E}">
        <p14:creationId xmlns:p14="http://schemas.microsoft.com/office/powerpoint/2010/main" val="21078314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74EDC0-8ABA-4652-9E9B-B951476C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おまけ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4220CE-8052-4C25-9059-F2BDA0EA3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ジョグダイヤルを使えるようにする</a:t>
            </a:r>
            <a:endParaRPr kumimoji="1" lang="en-US" altLang="ja-JP" dirty="0"/>
          </a:p>
          <a:p>
            <a:pPr lvl="1"/>
            <a:r>
              <a:rPr lang="ja-JP" altLang="en-US" dirty="0"/>
              <a:t>ターゲット製品</a:t>
            </a:r>
            <a:endParaRPr lang="en-US" altLang="ja-JP" dirty="0"/>
          </a:p>
          <a:p>
            <a:pPr lvl="2"/>
            <a:r>
              <a:rPr lang="en-US" altLang="ja-JP" dirty="0" err="1"/>
              <a:t>ShuttleXpress</a:t>
            </a:r>
            <a:r>
              <a:rPr lang="en-US" altLang="ja-JP" dirty="0"/>
              <a:t> 3D</a:t>
            </a:r>
            <a:endParaRPr kumimoji="1" lang="en-US" altLang="ja-JP" dirty="0"/>
          </a:p>
          <a:p>
            <a:pPr lvl="3"/>
            <a:r>
              <a:rPr lang="en-US" altLang="ja-JP" dirty="0">
                <a:hlinkClick r:id="rId2"/>
              </a:rPr>
              <a:t>https://www.amazon.co.jp/dp/B0032Y0OH0/</a:t>
            </a:r>
            <a:endParaRPr lang="en-US" altLang="ja-JP" dirty="0">
              <a:hlinkClick r:id="rId3"/>
            </a:endParaRPr>
          </a:p>
          <a:p>
            <a:pPr lvl="2"/>
            <a:r>
              <a:rPr lang="ja-JP" altLang="en-US" dirty="0"/>
              <a:t>インストール方法</a:t>
            </a:r>
            <a:endParaRPr lang="en-US" altLang="ja-JP" dirty="0"/>
          </a:p>
          <a:p>
            <a:pPr lvl="3"/>
            <a:r>
              <a:rPr lang="en-US" altLang="ja-JP" dirty="0">
                <a:hlinkClick r:id="rId3"/>
              </a:rPr>
              <a:t>https://github.com/nanosyzygy/ShuttlePRO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ja-JP" altLang="en-US" dirty="0"/>
              <a:t>使い方</a:t>
            </a:r>
            <a:endParaRPr kumimoji="1"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en-US" altLang="ja-JP" dirty="0"/>
              <a:t>Ubuntu</a:t>
            </a:r>
            <a:r>
              <a:rPr lang="ja-JP" altLang="en-US" dirty="0"/>
              <a:t>を起動する</a:t>
            </a:r>
            <a:endParaRPr kumimoji="1"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en-US" altLang="ja-JP" dirty="0"/>
              <a:t>USB</a:t>
            </a:r>
            <a:r>
              <a:rPr lang="ja-JP" altLang="en-US" dirty="0"/>
              <a:t>に本製品を挿す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/>
              <a:t>デスクトップ上の「ジョグダイヤル」アイコンをダブルクリックする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en-US" altLang="ja-JP" dirty="0" err="1"/>
              <a:t>GNURadio</a:t>
            </a:r>
            <a:r>
              <a:rPr lang="ja-JP" altLang="en-US" dirty="0"/>
              <a:t>の「</a:t>
            </a:r>
            <a:r>
              <a:rPr lang="en-US" altLang="ja-JP" dirty="0"/>
              <a:t>Range</a:t>
            </a:r>
            <a:r>
              <a:rPr lang="ja-JP" altLang="en-US" dirty="0"/>
              <a:t>」にフォーカスを合わせる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/>
              <a:t>ジョグを回す</a:t>
            </a:r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lang="en-US" altLang="ja-JP" dirty="0"/>
          </a:p>
          <a:p>
            <a:pPr lvl="2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84B596-BE4B-4B80-9DA2-6C8246521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40768"/>
            <a:ext cx="2229096" cy="22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88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F38103-7E5C-4124-868B-973D3F9C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実は・・・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F9DB9-EB24-42BF-95AE-E01FCB52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ここまでは、</a:t>
            </a:r>
            <a:r>
              <a:rPr kumimoji="1" lang="en-US" altLang="ja-JP" dirty="0" err="1"/>
              <a:t>GNURadio</a:t>
            </a:r>
            <a:r>
              <a:rPr lang="ja-JP" altLang="en-US" dirty="0"/>
              <a:t>に</a:t>
            </a:r>
            <a:r>
              <a:rPr kumimoji="1" lang="ja-JP" altLang="en-US" dirty="0"/>
              <a:t>無線機として、最低限あるべき機能を付加し</a:t>
            </a:r>
            <a:r>
              <a:rPr lang="ja-JP" altLang="en-US" dirty="0"/>
              <a:t>た</a:t>
            </a:r>
            <a:endParaRPr lang="en-US" altLang="ja-JP" dirty="0"/>
          </a:p>
          <a:p>
            <a:pPr lvl="1"/>
            <a:r>
              <a:rPr kumimoji="1" lang="ja-JP" altLang="en-US" dirty="0"/>
              <a:t>基本的な機能</a:t>
            </a:r>
            <a:endParaRPr kumimoji="1" lang="en-US" altLang="ja-JP" dirty="0"/>
          </a:p>
          <a:p>
            <a:pPr lvl="2"/>
            <a:r>
              <a:rPr lang="ja-JP" altLang="en-US" dirty="0"/>
              <a:t>電波の送受信</a:t>
            </a:r>
            <a:endParaRPr lang="en-US" altLang="ja-JP" dirty="0"/>
          </a:p>
          <a:p>
            <a:pPr lvl="2"/>
            <a:r>
              <a:rPr lang="ja-JP" altLang="en-US" dirty="0"/>
              <a:t>各種情報の表示</a:t>
            </a:r>
            <a:endParaRPr lang="en-US" altLang="ja-JP" dirty="0"/>
          </a:p>
          <a:p>
            <a:pPr lvl="2"/>
            <a:r>
              <a:rPr lang="ja-JP" altLang="en-US" dirty="0"/>
              <a:t>中心周波数変更</a:t>
            </a:r>
            <a:endParaRPr lang="en-US" altLang="ja-JP" dirty="0"/>
          </a:p>
          <a:p>
            <a:r>
              <a:rPr kumimoji="1" lang="ja-JP" altLang="en-US" dirty="0"/>
              <a:t>これ以降は、無線機としての完成度向上や</a:t>
            </a:r>
            <a:r>
              <a:rPr kumimoji="1" lang="en-US" altLang="ja-JP" dirty="0"/>
              <a:t>SDR</a:t>
            </a:r>
            <a:r>
              <a:rPr kumimoji="1" lang="ja-JP" altLang="en-US" dirty="0"/>
              <a:t>ならでは</a:t>
            </a:r>
            <a:r>
              <a:rPr kumimoji="1" lang="ja-JP" altLang="en-US" dirty="0" err="1"/>
              <a:t>の</a:t>
            </a:r>
            <a:r>
              <a:rPr kumimoji="1" lang="ja-JP" altLang="en-US" dirty="0"/>
              <a:t>機能を付加していく</a:t>
            </a:r>
            <a:endParaRPr kumimoji="1" lang="en-US" altLang="ja-JP" dirty="0"/>
          </a:p>
          <a:p>
            <a:pPr lvl="1"/>
            <a:r>
              <a:rPr lang="ja-JP" altLang="en-US" dirty="0"/>
              <a:t>無線機の性能を上げる</a:t>
            </a:r>
            <a:endParaRPr lang="en-US" altLang="ja-JP" dirty="0"/>
          </a:p>
          <a:p>
            <a:pPr lvl="2"/>
            <a:r>
              <a:rPr lang="en-US" altLang="ja-JP" dirty="0"/>
              <a:t>LPF</a:t>
            </a:r>
            <a:r>
              <a:rPr lang="ja-JP" altLang="en-US" dirty="0"/>
              <a:t>や</a:t>
            </a:r>
            <a:r>
              <a:rPr lang="en-US" altLang="ja-JP" dirty="0"/>
              <a:t>AGC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lang="ja-JP" altLang="en-US" dirty="0"/>
              <a:t>無線機の機能を増やす</a:t>
            </a:r>
            <a:endParaRPr lang="en-US" altLang="ja-JP" dirty="0"/>
          </a:p>
          <a:p>
            <a:pPr lvl="2"/>
            <a:r>
              <a:rPr lang="en-US" altLang="ja-JP" dirty="0"/>
              <a:t>IQ</a:t>
            </a:r>
            <a:r>
              <a:rPr lang="ja-JP" altLang="en-US" dirty="0"/>
              <a:t>データを保存する</a:t>
            </a:r>
            <a:endParaRPr lang="en-US" altLang="ja-JP" dirty="0"/>
          </a:p>
          <a:p>
            <a:pPr lvl="2"/>
            <a:r>
              <a:rPr lang="en-US" altLang="ja-JP" dirty="0"/>
              <a:t>GMSK</a:t>
            </a:r>
            <a:r>
              <a:rPr lang="ja-JP" altLang="en-US" dirty="0"/>
              <a:t>などの変調方式</a:t>
            </a:r>
            <a:endParaRPr lang="en-US" altLang="ja-JP" dirty="0"/>
          </a:p>
          <a:p>
            <a:pPr lvl="2"/>
            <a:r>
              <a:rPr lang="ja-JP" altLang="en-US" dirty="0"/>
              <a:t>データ処理（</a:t>
            </a:r>
            <a:r>
              <a:rPr lang="en-US" altLang="ja-JP" dirty="0"/>
              <a:t>TNC</a:t>
            </a:r>
            <a:r>
              <a:rPr lang="ja-JP" altLang="en-US" dirty="0"/>
              <a:t>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5874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419E5-B0AB-4F2A-8808-FA703C65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4</a:t>
            </a:r>
            <a:r>
              <a:rPr lang="ja-JP" altLang="en-US" dirty="0"/>
              <a:t>：波形を保存して、再生する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DCC2E7-7BD8-47F8-846F-85CCAE59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受信波を</a:t>
            </a:r>
            <a:r>
              <a:rPr kumimoji="1" lang="ja-JP" altLang="en-US" dirty="0"/>
              <a:t>ファイルに保存して、その保存したサイン波を「まったく同じに」読み込む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目的</a:t>
            </a:r>
            <a:endParaRPr kumimoji="1" lang="en-US" altLang="ja-JP" dirty="0"/>
          </a:p>
          <a:p>
            <a:pPr lvl="1"/>
            <a:r>
              <a:rPr lang="en-US" altLang="ja-JP" dirty="0" err="1"/>
              <a:t>GNURadio</a:t>
            </a:r>
            <a:r>
              <a:rPr lang="ja-JP" altLang="en-US" dirty="0"/>
              <a:t>におけるタイミング処理の概念を理解する</a:t>
            </a:r>
            <a:endParaRPr lang="en-US" altLang="ja-JP" dirty="0"/>
          </a:p>
          <a:p>
            <a:pPr lvl="2"/>
            <a:r>
              <a:rPr lang="en-US" altLang="ja-JP" dirty="0"/>
              <a:t>FPGA</a:t>
            </a:r>
            <a:r>
              <a:rPr lang="ja-JP" altLang="en-US" dirty="0"/>
              <a:t>などにおけるクロック処理の概念となる</a:t>
            </a:r>
            <a:endParaRPr lang="en-US" altLang="ja-JP" dirty="0"/>
          </a:p>
          <a:p>
            <a:pPr lvl="3"/>
            <a:r>
              <a:rPr lang="en-US" altLang="ja-JP" dirty="0"/>
              <a:t>1</a:t>
            </a:r>
            <a:r>
              <a:rPr lang="ja-JP" altLang="en-US" dirty="0"/>
              <a:t>クロック≒一定時間を理解する</a:t>
            </a:r>
            <a:endParaRPr lang="en-US" altLang="ja-JP" dirty="0"/>
          </a:p>
          <a:p>
            <a:pPr lvl="3"/>
            <a:endParaRPr lang="en-US" altLang="ja-JP" dirty="0"/>
          </a:p>
          <a:p>
            <a:pPr lvl="1"/>
            <a:r>
              <a:rPr lang="ja-JP" altLang="en-US" dirty="0"/>
              <a:t>内容</a:t>
            </a:r>
            <a:endParaRPr lang="en-US" altLang="ja-JP" dirty="0"/>
          </a:p>
          <a:p>
            <a:pPr lvl="2"/>
            <a:r>
              <a:rPr lang="ja-JP" altLang="en-US" dirty="0"/>
              <a:t>保存</a:t>
            </a:r>
            <a:endParaRPr lang="en-US" altLang="ja-JP" dirty="0"/>
          </a:p>
          <a:p>
            <a:pPr lvl="2"/>
            <a:r>
              <a:rPr lang="ja-JP" altLang="en-US" dirty="0"/>
              <a:t>読み込み</a:t>
            </a:r>
            <a:endParaRPr lang="en-US" altLang="ja-JP" dirty="0"/>
          </a:p>
          <a:p>
            <a:pPr lvl="3"/>
            <a:r>
              <a:rPr lang="ja-JP" altLang="en-US" dirty="0"/>
              <a:t>処理時間の概念の把握</a:t>
            </a:r>
            <a:endParaRPr lang="en-US" altLang="ja-JP" dirty="0"/>
          </a:p>
          <a:p>
            <a:pPr lvl="1"/>
            <a:r>
              <a:rPr lang="ja-JP" altLang="en-US" dirty="0"/>
              <a:t>既存の無線機の違い</a:t>
            </a:r>
            <a:endParaRPr lang="en-US" altLang="ja-JP" dirty="0"/>
          </a:p>
          <a:p>
            <a:pPr lvl="2"/>
            <a:r>
              <a:rPr lang="ja-JP" altLang="en-US" dirty="0"/>
              <a:t>保存して、何度でも再生し、実験できる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93179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419E5-B0AB-4F2A-8808-FA703C65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4-1</a:t>
            </a:r>
            <a:r>
              <a:rPr lang="ja-JP" altLang="en-US" dirty="0"/>
              <a:t>：波形を保存して、再生する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DCC2E7-7BD8-47F8-846F-85CCAE59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受信波を</a:t>
            </a:r>
            <a:r>
              <a:rPr kumimoji="1" lang="ja-JP" altLang="en-US" dirty="0"/>
              <a:t>ファイルに保存して、その保存したサイン波を「まったく同じに」読み込む</a:t>
            </a:r>
            <a:endParaRPr kumimoji="1" lang="en-US" altLang="ja-JP" dirty="0"/>
          </a:p>
          <a:p>
            <a:pPr lvl="1"/>
            <a:r>
              <a:rPr lang="ja-JP" altLang="en-US" dirty="0"/>
              <a:t>「演習</a:t>
            </a:r>
            <a:r>
              <a:rPr lang="en-US" altLang="ja-JP" dirty="0"/>
              <a:t>3</a:t>
            </a:r>
            <a:r>
              <a:rPr lang="ja-JP" altLang="en-US" dirty="0"/>
              <a:t>」のファイルをそのまま使います</a:t>
            </a:r>
            <a:endParaRPr lang="en-US" altLang="ja-JP" dirty="0"/>
          </a:p>
          <a:p>
            <a:pPr lvl="2"/>
            <a:r>
              <a:rPr kumimoji="1" lang="en-US" altLang="ja-JP" dirty="0"/>
              <a:t>IQ</a:t>
            </a:r>
            <a:r>
              <a:rPr kumimoji="1" lang="ja-JP" altLang="en-US" dirty="0"/>
              <a:t>データをファイルに保存する</a:t>
            </a:r>
            <a:endParaRPr kumimoji="1"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File Sink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File</a:t>
            </a:r>
            <a:r>
              <a:rPr kumimoji="1" lang="ja-JP" altLang="en-US" dirty="0"/>
              <a:t>に「</a:t>
            </a:r>
            <a:r>
              <a:rPr kumimoji="1" lang="en-US" altLang="ja-JP" dirty="0"/>
              <a:t>iq_data.wav</a:t>
            </a:r>
            <a:r>
              <a:rPr kumimoji="1" lang="ja-JP" altLang="en-US" dirty="0"/>
              <a:t>」を入力する</a:t>
            </a:r>
            <a:endParaRPr kumimoji="1"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Pluto SDR Source</a:t>
            </a:r>
            <a:r>
              <a:rPr lang="ja-JP" altLang="en-US" dirty="0"/>
              <a:t>」ブロックと接続する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00972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419E5-B0AB-4F2A-8808-FA703C65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4-2</a:t>
            </a:r>
            <a:r>
              <a:rPr lang="ja-JP" altLang="en-US" dirty="0"/>
              <a:t>：波形を保存して、再生する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DCC2E7-7BD8-47F8-846F-85CCAE59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受信波を</a:t>
            </a:r>
            <a:r>
              <a:rPr kumimoji="1" lang="ja-JP" altLang="en-US" dirty="0"/>
              <a:t>ファイルに保存して、その保存したサイン波を「まったく同じに」読み込む</a:t>
            </a:r>
            <a:endParaRPr kumimoji="1" lang="en-US" altLang="ja-JP" dirty="0"/>
          </a:p>
          <a:p>
            <a:pPr lvl="1"/>
            <a:r>
              <a:rPr lang="ja-JP" altLang="en-US" dirty="0"/>
              <a:t>新規作成をします</a:t>
            </a:r>
            <a:endParaRPr lang="en-US" altLang="ja-JP" dirty="0"/>
          </a:p>
          <a:p>
            <a:pPr lvl="2"/>
            <a:r>
              <a:rPr lang="ja-JP" altLang="en-US" dirty="0"/>
              <a:t>ファイルに保存した</a:t>
            </a:r>
            <a:r>
              <a:rPr lang="en-US" altLang="ja-JP" dirty="0"/>
              <a:t>IQ</a:t>
            </a:r>
            <a:r>
              <a:rPr lang="ja-JP" altLang="en-US" dirty="0"/>
              <a:t>データを再生する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kumimoji="1" lang="ja-JP" altLang="en-US" dirty="0"/>
              <a:t>「</a:t>
            </a:r>
            <a:r>
              <a:rPr kumimoji="1" lang="en-US" altLang="ja-JP" dirty="0"/>
              <a:t>File Source</a:t>
            </a:r>
            <a:r>
              <a:rPr kumimoji="1" lang="ja-JP" altLang="en-US" dirty="0"/>
              <a:t>」ブロックを追加する</a:t>
            </a:r>
            <a:endParaRPr kumimoji="1"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File</a:t>
            </a:r>
            <a:r>
              <a:rPr lang="ja-JP" altLang="en-US" dirty="0"/>
              <a:t>に「</a:t>
            </a:r>
            <a:r>
              <a:rPr lang="en-US" altLang="ja-JP" dirty="0"/>
              <a:t>iq_data.wav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Repeat</a:t>
            </a:r>
            <a:r>
              <a:rPr lang="ja-JP" altLang="en-US" dirty="0"/>
              <a:t>を「</a:t>
            </a:r>
            <a:r>
              <a:rPr lang="en-US" altLang="ja-JP" dirty="0"/>
              <a:t>No</a:t>
            </a:r>
            <a:r>
              <a:rPr lang="ja-JP" altLang="en-US" dirty="0"/>
              <a:t>」にする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kumimoji="1" lang="ja-JP" altLang="en-US" dirty="0"/>
              <a:t>「</a:t>
            </a:r>
            <a:r>
              <a:rPr kumimoji="1" lang="en-US" altLang="ja-JP" dirty="0"/>
              <a:t>Qt</a:t>
            </a:r>
            <a:r>
              <a:rPr kumimoji="1" lang="ja-JP" altLang="en-US" dirty="0"/>
              <a:t> </a:t>
            </a:r>
            <a:r>
              <a:rPr kumimoji="1" lang="en-US" altLang="ja-JP" dirty="0"/>
              <a:t>GUI</a:t>
            </a:r>
            <a:r>
              <a:rPr kumimoji="1" lang="ja-JP" altLang="en-US" dirty="0"/>
              <a:t> </a:t>
            </a:r>
            <a:r>
              <a:rPr kumimoji="1" lang="en-US" altLang="ja-JP" dirty="0"/>
              <a:t>Sink</a:t>
            </a:r>
            <a:r>
              <a:rPr kumimoji="1" lang="ja-JP" altLang="en-US" dirty="0"/>
              <a:t>」ブロックを追加する</a:t>
            </a:r>
            <a:endParaRPr kumimoji="1"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Center Frequency</a:t>
            </a:r>
            <a:r>
              <a:rPr lang="ja-JP" altLang="en-US" dirty="0"/>
              <a:t>を「</a:t>
            </a:r>
            <a:r>
              <a:rPr lang="en-US" altLang="ja-JP" dirty="0"/>
              <a:t>438.2e6</a:t>
            </a:r>
            <a:r>
              <a:rPr lang="ja-JP" altLang="en-US" dirty="0"/>
              <a:t>」とする</a:t>
            </a:r>
            <a:endParaRPr lang="en-US" altLang="ja-JP" dirty="0"/>
          </a:p>
          <a:p>
            <a:pPr marL="2686050" lvl="5" indent="-457200">
              <a:buFont typeface="+mj-lt"/>
              <a:buAutoNum type="arabicPeriod"/>
            </a:pPr>
            <a:r>
              <a:rPr kumimoji="1" lang="ja-JP" altLang="en-US" dirty="0"/>
              <a:t>保存時の</a:t>
            </a:r>
            <a:r>
              <a:rPr lang="ja-JP" altLang="en-US" dirty="0"/>
              <a:t>中心周波数と同じ値にする</a:t>
            </a:r>
            <a:endParaRPr kumimoji="1"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接続する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5261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419E5-B0AB-4F2A-8808-FA703C65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4-3</a:t>
            </a:r>
            <a:r>
              <a:rPr lang="ja-JP" altLang="en-US" dirty="0"/>
              <a:t>：波形を保存して、再生する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DCC2E7-7BD8-47F8-846F-85CCAE59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SDR</a:t>
            </a:r>
            <a:r>
              <a:rPr lang="ja-JP" altLang="en-US" dirty="0"/>
              <a:t>受信波を</a:t>
            </a:r>
            <a:r>
              <a:rPr kumimoji="1" lang="ja-JP" altLang="en-US" dirty="0"/>
              <a:t>ファイルに保存して、その保存したサイン波を「まったく同じに」読み込む</a:t>
            </a:r>
            <a:endParaRPr kumimoji="1" lang="en-US" altLang="ja-JP" dirty="0"/>
          </a:p>
          <a:p>
            <a:pPr lvl="1"/>
            <a:r>
              <a:rPr lang="ja-JP" altLang="en-US" dirty="0"/>
              <a:t>先程のファイルをそのまま使います</a:t>
            </a:r>
            <a:endParaRPr lang="en-US" altLang="ja-JP" dirty="0"/>
          </a:p>
          <a:p>
            <a:pPr lvl="2"/>
            <a:r>
              <a:rPr kumimoji="1" lang="ja-JP" altLang="en-US" dirty="0"/>
              <a:t>処理時間を実時間に同期させる</a:t>
            </a:r>
            <a:endParaRPr kumimoji="1"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kumimoji="1" lang="ja-JP" altLang="en-US" dirty="0"/>
              <a:t>「</a:t>
            </a:r>
            <a:r>
              <a:rPr kumimoji="1" lang="en-US" altLang="ja-JP" dirty="0"/>
              <a:t>Throttle</a:t>
            </a:r>
            <a:r>
              <a:rPr kumimoji="1" lang="ja-JP" altLang="en-US" dirty="0"/>
              <a:t>」ブロックを追加する</a:t>
            </a:r>
            <a:endParaRPr kumimoji="1"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Sampling Rate</a:t>
            </a:r>
            <a:r>
              <a:rPr lang="ja-JP" altLang="en-US" dirty="0"/>
              <a:t>に「</a:t>
            </a:r>
            <a:r>
              <a:rPr lang="en-US" altLang="ja-JP" dirty="0"/>
              <a:t>2084000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2686050" lvl="5" indent="-457200">
              <a:buFont typeface="+mj-lt"/>
              <a:buAutoNum type="arabicPeriod"/>
            </a:pPr>
            <a:r>
              <a:rPr lang="ja-JP" altLang="en-US" dirty="0"/>
              <a:t>保存時の</a:t>
            </a:r>
            <a:r>
              <a:rPr lang="en-US" altLang="ja-JP" dirty="0"/>
              <a:t>Sampling Rate</a:t>
            </a:r>
            <a:r>
              <a:rPr lang="ja-JP" altLang="en-US" dirty="0"/>
              <a:t>と同じ値にする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kumimoji="1" lang="ja-JP" altLang="en-US" dirty="0"/>
              <a:t>「</a:t>
            </a:r>
            <a:r>
              <a:rPr kumimoji="1" lang="en-US" altLang="ja-JP" dirty="0"/>
              <a:t>File Source</a:t>
            </a:r>
            <a:r>
              <a:rPr kumimoji="1" lang="ja-JP" altLang="en-US" dirty="0"/>
              <a:t>」ブロックの間に挿入する</a:t>
            </a:r>
            <a:endParaRPr kumimoji="1" lang="en-US" altLang="ja-JP" dirty="0"/>
          </a:p>
          <a:p>
            <a:pPr marL="1771650" lvl="3" indent="-457200">
              <a:buFont typeface="+mj-lt"/>
              <a:buAutoNum type="arabicPeriod"/>
            </a:pP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Qt GUI Sink</a:t>
            </a:r>
            <a:r>
              <a:rPr lang="ja-JP" altLang="en-US" dirty="0"/>
              <a:t>」ブロックを変更する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Bandwidth</a:t>
            </a:r>
            <a:r>
              <a:rPr lang="ja-JP" altLang="en-US" dirty="0"/>
              <a:t>に「</a:t>
            </a:r>
            <a:r>
              <a:rPr lang="en-US" altLang="ja-JP" dirty="0"/>
              <a:t>2084000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2686050" lvl="5" indent="-457200">
              <a:buFont typeface="+mj-lt"/>
              <a:buAutoNum type="arabicPeriod"/>
            </a:pPr>
            <a:r>
              <a:rPr lang="ja-JP" altLang="en-US" dirty="0"/>
              <a:t>任意の値でよいが、初期値が</a:t>
            </a:r>
            <a:r>
              <a:rPr lang="en-US" altLang="ja-JP" dirty="0"/>
              <a:t>32000</a:t>
            </a:r>
            <a:r>
              <a:rPr lang="ja-JP" altLang="en-US" dirty="0"/>
              <a:t>と低すぎるため、変更したほうが見栄えが良い。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endParaRPr kumimoji="1" lang="en-US" altLang="ja-JP" dirty="0"/>
          </a:p>
          <a:p>
            <a:pPr marL="2228850" lvl="4" indent="-457200">
              <a:buFont typeface="+mj-lt"/>
              <a:buAutoNum type="arabicPeriod"/>
            </a:pP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15632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1E88F-FAEA-45D2-8B78-AF685231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kumimoji="1" lang="en-US" altLang="ja-JP" dirty="0"/>
              <a:t>5</a:t>
            </a:r>
            <a:r>
              <a:rPr kumimoji="1" lang="ja-JP" altLang="en-US" dirty="0"/>
              <a:t>：</a:t>
            </a:r>
            <a:r>
              <a:rPr kumimoji="1" lang="en-US" altLang="ja-JP" dirty="0"/>
              <a:t>LPF</a:t>
            </a:r>
            <a:r>
              <a:rPr kumimoji="1" lang="ja-JP" altLang="en-US" dirty="0"/>
              <a:t>をマスターする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BE3E26-F03D-48FA-B7BE-97767D77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LPF</a:t>
            </a:r>
            <a:r>
              <a:rPr kumimoji="1" lang="ja-JP" altLang="en-US" dirty="0"/>
              <a:t>をいれて、波形を表示する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目的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アナログの処理器が付いていることを理解する</a:t>
            </a:r>
            <a:endParaRPr kumimoji="1" lang="en-US" altLang="ja-JP" dirty="0"/>
          </a:p>
          <a:p>
            <a:pPr lvl="2"/>
            <a:r>
              <a:rPr lang="ja-JP" altLang="en-US" dirty="0"/>
              <a:t>アナログ処理器ではあるが、内部的には</a:t>
            </a:r>
            <a:r>
              <a:rPr kumimoji="1" lang="ja-JP" altLang="en-US" dirty="0"/>
              <a:t>ディジタル処理</a:t>
            </a:r>
            <a:r>
              <a:rPr lang="ja-JP" altLang="en-US" dirty="0"/>
              <a:t>している</a:t>
            </a:r>
            <a:endParaRPr kumimoji="1" lang="en-US" altLang="ja-JP" dirty="0"/>
          </a:p>
          <a:p>
            <a:pPr lvl="3"/>
            <a:r>
              <a:rPr lang="en-US" altLang="ja-JP" dirty="0"/>
              <a:t>Tap</a:t>
            </a:r>
            <a:r>
              <a:rPr lang="ja-JP" altLang="en-US" dirty="0"/>
              <a:t>で処理内容を変えられる</a:t>
            </a:r>
            <a:endParaRPr lang="en-US" altLang="ja-JP" dirty="0"/>
          </a:p>
          <a:p>
            <a:pPr lvl="3"/>
            <a:endParaRPr kumimoji="1" lang="en-US" altLang="ja-JP" dirty="0"/>
          </a:p>
          <a:p>
            <a:pPr lvl="1"/>
            <a:r>
              <a:rPr lang="ja-JP" altLang="en-US" dirty="0"/>
              <a:t>内容</a:t>
            </a:r>
            <a:endParaRPr lang="en-US" altLang="ja-JP" dirty="0"/>
          </a:p>
          <a:p>
            <a:pPr lvl="2"/>
            <a:r>
              <a:rPr kumimoji="1" lang="en-US" altLang="ja-JP" dirty="0"/>
              <a:t>LPF</a:t>
            </a:r>
            <a:r>
              <a:rPr kumimoji="1" lang="ja-JP" altLang="en-US" dirty="0"/>
              <a:t>の設定内容の解説</a:t>
            </a:r>
            <a:endParaRPr kumimoji="1" lang="en-US" altLang="ja-JP" dirty="0"/>
          </a:p>
          <a:p>
            <a:pPr lvl="1"/>
            <a:r>
              <a:rPr lang="ja-JP" altLang="en-US" dirty="0"/>
              <a:t>既存の無線機の違い</a:t>
            </a:r>
            <a:endParaRPr lang="en-US" altLang="ja-JP" dirty="0"/>
          </a:p>
          <a:p>
            <a:pPr lvl="2"/>
            <a:r>
              <a:rPr lang="ja-JP" altLang="en-US" dirty="0"/>
              <a:t>各種フィルターを固定値ではなく、自分で設計できる</a:t>
            </a:r>
            <a:endParaRPr lang="en-US" altLang="ja-JP" dirty="0"/>
          </a:p>
          <a:p>
            <a:pPr lvl="2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68916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1E88F-FAEA-45D2-8B78-AF685231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kumimoji="1" lang="en-US" altLang="ja-JP" dirty="0"/>
              <a:t>5-1</a:t>
            </a:r>
            <a:r>
              <a:rPr kumimoji="1" lang="ja-JP" altLang="en-US" dirty="0"/>
              <a:t>：</a:t>
            </a:r>
            <a:r>
              <a:rPr kumimoji="1" lang="en-US" altLang="ja-JP" dirty="0"/>
              <a:t>LPF</a:t>
            </a:r>
            <a:r>
              <a:rPr kumimoji="1" lang="ja-JP" altLang="en-US" dirty="0"/>
              <a:t>をマスターする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BE3E26-F03D-48FA-B7BE-97767D77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LPF</a:t>
            </a:r>
            <a:r>
              <a:rPr kumimoji="1" lang="ja-JP" altLang="en-US" dirty="0"/>
              <a:t>をいれて、波形を表示する</a:t>
            </a:r>
            <a:endParaRPr kumimoji="1" lang="en-US" altLang="ja-JP" dirty="0"/>
          </a:p>
          <a:p>
            <a:pPr lvl="1"/>
            <a:r>
              <a:rPr lang="ja-JP" altLang="en-US" dirty="0"/>
              <a:t>「演習</a:t>
            </a:r>
            <a:r>
              <a:rPr lang="en-US" altLang="ja-JP" dirty="0"/>
              <a:t>3</a:t>
            </a:r>
            <a:r>
              <a:rPr lang="ja-JP" altLang="en-US" dirty="0"/>
              <a:t>」のファイルをそのまま使います</a:t>
            </a:r>
            <a:endParaRPr lang="en-US" altLang="ja-JP" dirty="0"/>
          </a:p>
          <a:p>
            <a:pPr lvl="2"/>
            <a:r>
              <a:rPr lang="en-US" altLang="ja-JP" dirty="0" err="1"/>
              <a:t>GNURadio</a:t>
            </a:r>
            <a:r>
              <a:rPr lang="ja-JP" altLang="en-US" dirty="0"/>
              <a:t>における</a:t>
            </a:r>
            <a:r>
              <a:rPr lang="en-US" altLang="ja-JP" dirty="0"/>
              <a:t>LPF</a:t>
            </a:r>
            <a:r>
              <a:rPr lang="ja-JP" altLang="en-US" dirty="0"/>
              <a:t>を理解する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Low Pass Filter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Cutoff</a:t>
            </a:r>
            <a:r>
              <a:rPr lang="ja-JP" altLang="en-US" dirty="0"/>
              <a:t> </a:t>
            </a:r>
            <a:r>
              <a:rPr lang="en-US" altLang="ja-JP" dirty="0"/>
              <a:t>Freq</a:t>
            </a:r>
            <a:r>
              <a:rPr lang="ja-JP" altLang="en-US" dirty="0"/>
              <a:t>に「</a:t>
            </a:r>
            <a:r>
              <a:rPr lang="en-US" altLang="ja-JP" dirty="0"/>
              <a:t>640000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Transition</a:t>
            </a:r>
            <a:r>
              <a:rPr lang="ja-JP" altLang="en-US" dirty="0"/>
              <a:t> </a:t>
            </a:r>
            <a:r>
              <a:rPr lang="en-US" altLang="ja-JP" dirty="0"/>
              <a:t>Width</a:t>
            </a:r>
            <a:r>
              <a:rPr lang="ja-JP" altLang="en-US" dirty="0"/>
              <a:t>に「</a:t>
            </a:r>
            <a:r>
              <a:rPr lang="en-US" altLang="ja-JP" dirty="0"/>
              <a:t>120000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Pluto SDR Source</a:t>
            </a:r>
            <a:r>
              <a:rPr lang="ja-JP" altLang="en-US" dirty="0"/>
              <a:t>」ブロックの間に挿入する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36A03B-8990-4006-8966-F241670BC978}"/>
              </a:ext>
            </a:extLst>
          </p:cNvPr>
          <p:cNvSpPr txBox="1"/>
          <p:nvPr/>
        </p:nvSpPr>
        <p:spPr>
          <a:xfrm>
            <a:off x="3635896" y="6588950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出典：</a:t>
            </a:r>
            <a:r>
              <a:rPr lang="en-US" altLang="ja-JP" sz="1100" dirty="0"/>
              <a:t>RF</a:t>
            </a:r>
            <a:r>
              <a:rPr lang="ja-JP" altLang="en-US" sz="1100" dirty="0"/>
              <a:t>ワールド</a:t>
            </a:r>
            <a:r>
              <a:rPr lang="en-US" altLang="ja-JP" sz="1100" dirty="0"/>
              <a:t>No.44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35911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1E88F-FAEA-45D2-8B78-AF685231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kumimoji="1" lang="en-US" altLang="ja-JP" dirty="0"/>
              <a:t>5</a:t>
            </a:r>
            <a:r>
              <a:rPr kumimoji="1" lang="ja-JP" altLang="en-US" dirty="0"/>
              <a:t>：</a:t>
            </a:r>
            <a:r>
              <a:rPr kumimoji="1" lang="en-US" altLang="ja-JP" dirty="0"/>
              <a:t>LPF</a:t>
            </a:r>
            <a:r>
              <a:rPr kumimoji="1" lang="ja-JP" altLang="en-US" dirty="0"/>
              <a:t>をマスターする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BE3E26-F03D-48FA-B7BE-97767D77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よくある</a:t>
            </a:r>
            <a:r>
              <a:rPr lang="en-US" altLang="ja-JP" dirty="0"/>
              <a:t>LPF</a:t>
            </a:r>
            <a:r>
              <a:rPr lang="ja-JP" altLang="en-US" dirty="0"/>
              <a:t>にみえるけど・・・</a:t>
            </a:r>
            <a:endParaRPr lang="en-US" altLang="ja-JP" dirty="0"/>
          </a:p>
          <a:p>
            <a:pPr lvl="1"/>
            <a:r>
              <a:rPr lang="ja-JP" altLang="en-US" dirty="0"/>
              <a:t>アナログ</a:t>
            </a:r>
            <a:r>
              <a:rPr lang="en-US" altLang="ja-JP" dirty="0"/>
              <a:t>LPF</a:t>
            </a:r>
            <a:r>
              <a:rPr lang="ja-JP" altLang="en-US" dirty="0"/>
              <a:t>とディジタル</a:t>
            </a:r>
            <a:r>
              <a:rPr lang="en-US" altLang="ja-JP" dirty="0"/>
              <a:t>LPF</a:t>
            </a:r>
            <a:r>
              <a:rPr lang="ja-JP" altLang="en-US" dirty="0"/>
              <a:t>の違い</a:t>
            </a:r>
            <a:endParaRPr lang="en-US" altLang="ja-JP" dirty="0"/>
          </a:p>
          <a:p>
            <a:pPr lvl="2"/>
            <a:r>
              <a:rPr lang="ja-JP" altLang="en-US" dirty="0"/>
              <a:t>実数と複素数の違い！！！</a:t>
            </a:r>
            <a:endParaRPr lang="en-US" altLang="ja-JP" dirty="0"/>
          </a:p>
          <a:p>
            <a:pPr lvl="2"/>
            <a:r>
              <a:rPr lang="ja-JP" altLang="en-US" dirty="0"/>
              <a:t>ここだけ、抑えればアナログもディジタルも同じ！！！</a:t>
            </a:r>
            <a:endParaRPr lang="en-US" altLang="ja-JP" dirty="0"/>
          </a:p>
          <a:p>
            <a:pPr marL="1314450" lvl="2" indent="-457200">
              <a:buFont typeface="+mj-lt"/>
              <a:buAutoNum type="arabicPeriod"/>
            </a:pP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A793B9-D417-4703-BB6A-E0420AC4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41" y="2989079"/>
            <a:ext cx="6015603" cy="360936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36A03B-8990-4006-8966-F241670BC978}"/>
              </a:ext>
            </a:extLst>
          </p:cNvPr>
          <p:cNvSpPr txBox="1"/>
          <p:nvPr/>
        </p:nvSpPr>
        <p:spPr>
          <a:xfrm>
            <a:off x="3635896" y="6588950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出典：</a:t>
            </a:r>
            <a:r>
              <a:rPr lang="en-US" altLang="ja-JP" sz="1100" dirty="0"/>
              <a:t>RF</a:t>
            </a:r>
            <a:r>
              <a:rPr lang="ja-JP" altLang="en-US" sz="1100" dirty="0"/>
              <a:t>ワールド</a:t>
            </a:r>
            <a:r>
              <a:rPr lang="en-US" altLang="ja-JP" sz="1100" dirty="0"/>
              <a:t>No.44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309732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1E88F-FAEA-45D2-8B78-AF685231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lang="en-US" altLang="ja-JP" dirty="0"/>
              <a:t>6</a:t>
            </a:r>
            <a:r>
              <a:rPr kumimoji="1" lang="ja-JP" altLang="en-US" dirty="0"/>
              <a:t>：</a:t>
            </a:r>
            <a:r>
              <a:rPr lang="en-US" altLang="ja-JP" dirty="0"/>
              <a:t>GMSK </a:t>
            </a:r>
            <a:r>
              <a:rPr lang="en-US" altLang="ja-JP" dirty="0" err="1"/>
              <a:t>Demod</a:t>
            </a:r>
            <a:r>
              <a:rPr kumimoji="1" lang="ja-JP" altLang="en-US" dirty="0"/>
              <a:t>をマスターする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BE3E26-F03D-48FA-B7BE-97767D77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GMSK</a:t>
            </a:r>
            <a:r>
              <a:rPr kumimoji="1" lang="ja-JP" altLang="en-US" dirty="0"/>
              <a:t>を実際に受信して、データ化する</a:t>
            </a:r>
            <a:endParaRPr kumimoji="1" lang="en-US" altLang="ja-JP" dirty="0"/>
          </a:p>
          <a:p>
            <a:pPr lvl="1"/>
            <a:r>
              <a:rPr lang="ja-JP" altLang="en-US" dirty="0"/>
              <a:t>ただし、ファイルから読み込む形式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目的</a:t>
            </a:r>
            <a:endParaRPr lang="en-US" altLang="ja-JP" dirty="0"/>
          </a:p>
          <a:p>
            <a:pPr lvl="1"/>
            <a:r>
              <a:rPr kumimoji="1" lang="ja-JP" altLang="en-US" dirty="0"/>
              <a:t>コンスタレーション表示やアイパターン表示のさせ方を理解する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内容</a:t>
            </a:r>
            <a:endParaRPr kumimoji="1" lang="en-US" altLang="ja-JP" dirty="0"/>
          </a:p>
          <a:p>
            <a:pPr lvl="2"/>
            <a:r>
              <a:rPr lang="en-US" altLang="ja-JP" dirty="0"/>
              <a:t>GMSK</a:t>
            </a:r>
            <a:r>
              <a:rPr lang="ja-JP" altLang="en-US" dirty="0"/>
              <a:t>の可視化</a:t>
            </a:r>
            <a:endParaRPr lang="en-US" altLang="ja-JP" dirty="0"/>
          </a:p>
          <a:p>
            <a:pPr lvl="1"/>
            <a:r>
              <a:rPr lang="ja-JP" altLang="en-US" dirty="0"/>
              <a:t>既存の無線機の違い</a:t>
            </a:r>
            <a:endParaRPr lang="en-US" altLang="ja-JP" dirty="0"/>
          </a:p>
          <a:p>
            <a:pPr lvl="2"/>
            <a:r>
              <a:rPr lang="ja-JP" altLang="en-US" dirty="0"/>
              <a:t>アイパターンやコンスタレーションも表示可能</a:t>
            </a:r>
            <a:endParaRPr lang="en-US" altLang="ja-JP" dirty="0"/>
          </a:p>
          <a:p>
            <a:pPr lvl="3"/>
            <a:r>
              <a:rPr lang="ja-JP" altLang="en-US" dirty="0"/>
              <a:t>ウォーターフォールだけじゃない！</a:t>
            </a:r>
            <a:endParaRPr lang="en-US" altLang="ja-JP" dirty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223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2A4549-F3C5-4368-AD6F-7D1F79BF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目次：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A754D5-75D9-4B02-97D2-C61775CA2F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/>
              <a:t>なぜ、必要か？</a:t>
            </a:r>
            <a:endParaRPr lang="en-US" altLang="ja-JP" dirty="0"/>
          </a:p>
          <a:p>
            <a:pPr lvl="1"/>
            <a:r>
              <a:rPr lang="ja-JP" altLang="en-US" dirty="0"/>
              <a:t>ディジタル時代に</a:t>
            </a:r>
            <a:endParaRPr lang="en-US" altLang="ja-JP" dirty="0"/>
          </a:p>
          <a:p>
            <a:pPr lvl="1"/>
            <a:r>
              <a:rPr lang="ja-JP" altLang="en-US" dirty="0"/>
              <a:t>無線機の高速化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必要な設備解説</a:t>
            </a:r>
            <a:endParaRPr kumimoji="1" lang="en-US" altLang="ja-JP" dirty="0"/>
          </a:p>
          <a:p>
            <a:pPr lvl="1"/>
            <a:r>
              <a:rPr lang="ja-JP" altLang="en-US" dirty="0"/>
              <a:t>メイン機器一覧</a:t>
            </a:r>
            <a:endParaRPr lang="en-US" altLang="ja-JP" dirty="0"/>
          </a:p>
          <a:p>
            <a:pPr lvl="2"/>
            <a:r>
              <a:rPr lang="ja-JP" altLang="en-US" dirty="0"/>
              <a:t>チェックポイント</a:t>
            </a:r>
            <a:endParaRPr lang="en-US" altLang="ja-JP" dirty="0"/>
          </a:p>
          <a:p>
            <a:pPr lvl="2"/>
            <a:r>
              <a:rPr lang="ja-JP" altLang="en-US" dirty="0"/>
              <a:t>おすすめ機器</a:t>
            </a:r>
            <a:endParaRPr lang="en-US" altLang="ja-JP" dirty="0"/>
          </a:p>
          <a:p>
            <a:pPr lvl="1"/>
            <a:r>
              <a:rPr lang="en-US" altLang="ja-JP" dirty="0"/>
              <a:t>SDR</a:t>
            </a:r>
            <a:r>
              <a:rPr lang="ja-JP" altLang="en-US" dirty="0"/>
              <a:t>概要</a:t>
            </a:r>
            <a:endParaRPr lang="en-US" altLang="ja-JP" dirty="0"/>
          </a:p>
          <a:p>
            <a:pPr lvl="2"/>
            <a:r>
              <a:rPr lang="en-US" altLang="ja-JP" dirty="0"/>
              <a:t>SDR</a:t>
            </a:r>
            <a:r>
              <a:rPr lang="ja-JP" altLang="en-US" dirty="0"/>
              <a:t>ソフトウェア</a:t>
            </a:r>
            <a:endParaRPr lang="en-US" altLang="ja-JP" dirty="0"/>
          </a:p>
          <a:p>
            <a:pPr lvl="2"/>
            <a:r>
              <a:rPr lang="ja-JP" altLang="en-US" dirty="0"/>
              <a:t>衛星追尾ソフトウェア</a:t>
            </a:r>
            <a:endParaRPr lang="en-US" altLang="ja-JP" dirty="0"/>
          </a:p>
          <a:p>
            <a:pPr lvl="1"/>
            <a:r>
              <a:rPr lang="en-US" altLang="ja-JP" dirty="0"/>
              <a:t>GNU</a:t>
            </a:r>
            <a:r>
              <a:rPr lang="ja-JP" altLang="en-US" dirty="0"/>
              <a:t> </a:t>
            </a:r>
            <a:r>
              <a:rPr lang="en-US" altLang="ja-JP" dirty="0"/>
              <a:t>Radio</a:t>
            </a:r>
            <a:r>
              <a:rPr lang="ja-JP" altLang="en-US" dirty="0"/>
              <a:t>概要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DBD3BA-F213-427C-AC26-CB80232A0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125538"/>
            <a:ext cx="4235896" cy="5327650"/>
          </a:xfrm>
        </p:spPr>
        <p:txBody>
          <a:bodyPr/>
          <a:lstStyle/>
          <a:p>
            <a:r>
              <a:rPr lang="ja-JP" altLang="en-US" dirty="0"/>
              <a:t>ソフトウェアセットアップ</a:t>
            </a:r>
            <a:endParaRPr lang="en-US" altLang="ja-JP" dirty="0"/>
          </a:p>
          <a:p>
            <a:pPr lvl="1"/>
            <a:r>
              <a:rPr lang="en-US" altLang="ja-JP" dirty="0"/>
              <a:t>Linux</a:t>
            </a:r>
          </a:p>
          <a:p>
            <a:pPr lvl="2"/>
            <a:r>
              <a:rPr lang="en-US" altLang="ja-JP" dirty="0"/>
              <a:t>USB</a:t>
            </a:r>
            <a:r>
              <a:rPr lang="ja-JP" altLang="en-US" dirty="0"/>
              <a:t>メモリへ</a:t>
            </a:r>
            <a:endParaRPr lang="en-US" altLang="ja-JP" dirty="0"/>
          </a:p>
          <a:p>
            <a:pPr lvl="2"/>
            <a:r>
              <a:rPr lang="en-US" altLang="ja-JP" dirty="0"/>
              <a:t>HDD</a:t>
            </a:r>
            <a:r>
              <a:rPr lang="ja-JP" altLang="en-US" dirty="0"/>
              <a:t>へ</a:t>
            </a:r>
            <a:endParaRPr lang="en-US" altLang="ja-JP" dirty="0"/>
          </a:p>
          <a:p>
            <a:pPr lvl="1"/>
            <a:r>
              <a:rPr lang="en-US" altLang="ja-JP" dirty="0"/>
              <a:t>GNU Radio</a:t>
            </a:r>
          </a:p>
          <a:p>
            <a:pPr lvl="2"/>
            <a:r>
              <a:rPr lang="en-US" altLang="ja-JP" dirty="0"/>
              <a:t>Linux</a:t>
            </a:r>
          </a:p>
          <a:p>
            <a:pPr lvl="3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49447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1E88F-FAEA-45D2-8B78-AF685231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lang="en-US" altLang="ja-JP" dirty="0"/>
              <a:t>6-1</a:t>
            </a:r>
            <a:r>
              <a:rPr kumimoji="1" lang="ja-JP" altLang="en-US" dirty="0"/>
              <a:t>：</a:t>
            </a:r>
            <a:r>
              <a:rPr lang="en-US" altLang="ja-JP" dirty="0"/>
              <a:t>GMSK </a:t>
            </a:r>
            <a:r>
              <a:rPr lang="en-US" altLang="ja-JP" dirty="0" err="1"/>
              <a:t>Demod</a:t>
            </a:r>
            <a:r>
              <a:rPr kumimoji="1" lang="ja-JP" altLang="en-US" dirty="0"/>
              <a:t>をマスターする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BE3E26-F03D-48FA-B7BE-97767D77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GMSK9600</a:t>
            </a:r>
            <a:r>
              <a:rPr kumimoji="1" lang="ja-JP" altLang="en-US" dirty="0"/>
              <a:t>を実際に受信して、データ化する</a:t>
            </a:r>
            <a:endParaRPr kumimoji="1" lang="en-US" altLang="ja-JP" dirty="0"/>
          </a:p>
          <a:p>
            <a:pPr lvl="1"/>
            <a:r>
              <a:rPr lang="ja-JP" altLang="en-US" dirty="0"/>
              <a:t>先程のファイルをそのまま使います</a:t>
            </a:r>
            <a:endParaRPr lang="en-US" altLang="ja-JP" dirty="0"/>
          </a:p>
          <a:p>
            <a:pPr lvl="2"/>
            <a:r>
              <a:rPr lang="en-US" altLang="ja-JP" dirty="0"/>
              <a:t>GMSK</a:t>
            </a:r>
            <a:r>
              <a:rPr lang="ja-JP" altLang="en-US" dirty="0"/>
              <a:t>復調し、タイム表示やコンスタレーション表示する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kumimoji="1" lang="en-US" altLang="ja-JP" dirty="0"/>
              <a:t>GMSK </a:t>
            </a:r>
            <a:r>
              <a:rPr kumimoji="1" lang="en-US" altLang="ja-JP" dirty="0" err="1"/>
              <a:t>Demod</a:t>
            </a:r>
            <a:r>
              <a:rPr kumimoji="1" lang="ja-JP" altLang="en-US" dirty="0"/>
              <a:t>」ブロックを追加する</a:t>
            </a:r>
            <a:endParaRPr kumimoji="1"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Low Pass Filter</a:t>
            </a:r>
            <a:r>
              <a:rPr lang="ja-JP" altLang="en-US" dirty="0"/>
              <a:t>」ブロックの後に接続する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Low Pass Filter</a:t>
            </a:r>
            <a:r>
              <a:rPr lang="ja-JP" altLang="en-US" dirty="0"/>
              <a:t>」ブロックを変更する</a:t>
            </a:r>
            <a:endParaRPr kumimoji="1"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Decimation</a:t>
            </a:r>
            <a:r>
              <a:rPr lang="ja-JP" altLang="en-US" dirty="0"/>
              <a:t>に「</a:t>
            </a:r>
            <a:r>
              <a:rPr lang="en-US" altLang="ja-JP" dirty="0" err="1"/>
              <a:t>samp_rate</a:t>
            </a:r>
            <a:r>
              <a:rPr lang="en-US" altLang="ja-JP" dirty="0"/>
              <a:t>/9600/2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Cutoff</a:t>
            </a:r>
            <a:r>
              <a:rPr lang="ja-JP" altLang="en-US" dirty="0"/>
              <a:t> </a:t>
            </a:r>
            <a:r>
              <a:rPr lang="en-US" altLang="ja-JP" dirty="0"/>
              <a:t>Freq</a:t>
            </a:r>
            <a:r>
              <a:rPr lang="ja-JP" altLang="en-US" dirty="0"/>
              <a:t>に「</a:t>
            </a:r>
            <a:r>
              <a:rPr lang="en-US" altLang="ja-JP" dirty="0"/>
              <a:t>9600/2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Transition</a:t>
            </a:r>
            <a:r>
              <a:rPr lang="ja-JP" altLang="en-US" dirty="0"/>
              <a:t> </a:t>
            </a:r>
            <a:r>
              <a:rPr lang="en-US" altLang="ja-JP" dirty="0"/>
              <a:t>Width</a:t>
            </a:r>
            <a:r>
              <a:rPr lang="ja-JP" altLang="en-US" dirty="0"/>
              <a:t>に「</a:t>
            </a:r>
            <a:r>
              <a:rPr lang="en-US" altLang="ja-JP" dirty="0"/>
              <a:t>600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Qt GUI Sink</a:t>
            </a:r>
            <a:r>
              <a:rPr lang="ja-JP" altLang="en-US" dirty="0"/>
              <a:t>」ブロックを変更する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Bandwidth</a:t>
            </a:r>
            <a:r>
              <a:rPr lang="ja-JP" altLang="en-US" dirty="0"/>
              <a:t>に「</a:t>
            </a:r>
            <a:r>
              <a:rPr lang="en-US" altLang="ja-JP" dirty="0"/>
              <a:t>9600*2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File Sink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File</a:t>
            </a:r>
            <a:r>
              <a:rPr lang="ja-JP" altLang="en-US" dirty="0"/>
              <a:t>に「</a:t>
            </a:r>
            <a:r>
              <a:rPr lang="en-US" altLang="ja-JP" dirty="0"/>
              <a:t>GMSK_demod.dat</a:t>
            </a:r>
            <a:r>
              <a:rPr lang="ja-JP" altLang="en-US" dirty="0"/>
              <a:t>」を入力する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/>
              <a:t>Input Type</a:t>
            </a:r>
            <a:r>
              <a:rPr lang="ja-JP" altLang="en-US" dirty="0"/>
              <a:t>を「</a:t>
            </a:r>
            <a:r>
              <a:rPr lang="en-US" altLang="ja-JP" dirty="0"/>
              <a:t>Byte</a:t>
            </a:r>
            <a:r>
              <a:rPr lang="ja-JP" altLang="en-US" dirty="0"/>
              <a:t>」に変更する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保存したデータの表示コマンド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en-US" altLang="ja-JP" dirty="0" err="1"/>
              <a:t>hexdump</a:t>
            </a:r>
            <a:r>
              <a:rPr lang="en-US" altLang="ja-JP" dirty="0"/>
              <a:t> –C GMSK_demod.dat</a:t>
            </a:r>
          </a:p>
          <a:p>
            <a:pPr marL="1314450" lvl="2" indent="-457200">
              <a:buFont typeface="+mj-lt"/>
              <a:buAutoNum type="arabicPeriod"/>
            </a:pPr>
            <a:endParaRPr lang="en-US" altLang="ja-JP" dirty="0"/>
          </a:p>
          <a:p>
            <a:pPr lvl="2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11744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dirty="0"/>
              <a:t>AFSK1200</a:t>
            </a:r>
            <a:r>
              <a:rPr lang="ja-JP" altLang="en-US" dirty="0"/>
              <a:t>送受信器を作成する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73715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ED81D-9EFC-4041-8A24-DDBF93EC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7</a:t>
            </a:r>
            <a:r>
              <a:rPr lang="ja-JP" altLang="en-US" dirty="0"/>
              <a:t>：</a:t>
            </a:r>
            <a:r>
              <a:rPr lang="en-US" altLang="ja-JP" dirty="0"/>
              <a:t>APRS</a:t>
            </a:r>
            <a:r>
              <a:rPr lang="ja-JP" altLang="en-US" dirty="0"/>
              <a:t>パケット受信器を作成する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81007E-4B1B-43FB-8ADC-ED328068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APRS</a:t>
            </a:r>
            <a:r>
              <a:rPr lang="ja-JP" altLang="en-US" dirty="0"/>
              <a:t>パケットを受信してみる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目的</a:t>
            </a:r>
            <a:endParaRPr lang="en-US" altLang="ja-JP" dirty="0"/>
          </a:p>
          <a:p>
            <a:pPr lvl="1"/>
            <a:r>
              <a:rPr lang="en-US" altLang="ja-JP" dirty="0"/>
              <a:t>Audio</a:t>
            </a:r>
            <a:r>
              <a:rPr lang="ja-JP" altLang="en-US" dirty="0"/>
              <a:t>入出力を利用して、既存のアマチュア無線機と連携させる</a:t>
            </a:r>
            <a:endParaRPr lang="en-US" altLang="ja-JP" dirty="0"/>
          </a:p>
          <a:p>
            <a:endParaRPr lang="en-US" altLang="ja-JP" dirty="0"/>
          </a:p>
          <a:p>
            <a:pPr lvl="1"/>
            <a:r>
              <a:rPr lang="ja-JP" altLang="en-US" dirty="0"/>
              <a:t>内容</a:t>
            </a:r>
            <a:endParaRPr lang="en-US" altLang="ja-JP" dirty="0"/>
          </a:p>
          <a:p>
            <a:pPr lvl="2"/>
            <a:r>
              <a:rPr lang="ja-JP" altLang="en-US" dirty="0"/>
              <a:t>サンプリングレート</a:t>
            </a:r>
            <a:endParaRPr lang="en-US" altLang="ja-JP" dirty="0"/>
          </a:p>
          <a:p>
            <a:pPr lvl="3"/>
            <a:r>
              <a:rPr lang="ja-JP" altLang="en-US" dirty="0"/>
              <a:t>≒インピーダンスマッチング</a:t>
            </a:r>
            <a:endParaRPr lang="en-US" altLang="ja-JP" dirty="0"/>
          </a:p>
          <a:p>
            <a:pPr lvl="2"/>
            <a:r>
              <a:rPr lang="ja-JP" altLang="en-US" dirty="0"/>
              <a:t>ハードウェア連携</a:t>
            </a:r>
            <a:endParaRPr lang="en-US" altLang="ja-JP" dirty="0"/>
          </a:p>
          <a:p>
            <a:pPr lvl="1"/>
            <a:r>
              <a:rPr lang="ja-JP" altLang="en-US" dirty="0"/>
              <a:t>既存の無線機の違い</a:t>
            </a:r>
            <a:endParaRPr lang="en-US" altLang="ja-JP" dirty="0"/>
          </a:p>
          <a:p>
            <a:pPr lvl="2"/>
            <a:r>
              <a:rPr lang="en-US" altLang="ja-JP" dirty="0"/>
              <a:t>bit(</a:t>
            </a:r>
            <a:r>
              <a:rPr lang="ja-JP" altLang="en-US" dirty="0"/>
              <a:t>データ</a:t>
            </a:r>
            <a:r>
              <a:rPr lang="en-US" altLang="ja-JP" dirty="0"/>
              <a:t>)</a:t>
            </a:r>
            <a:r>
              <a:rPr lang="ja-JP" altLang="en-US" dirty="0"/>
              <a:t>操作により、</a:t>
            </a:r>
            <a:r>
              <a:rPr lang="en-US" altLang="ja-JP" dirty="0"/>
              <a:t>TNC</a:t>
            </a:r>
            <a:r>
              <a:rPr lang="ja-JP" altLang="en-US" dirty="0"/>
              <a:t>を作成できる</a:t>
            </a:r>
          </a:p>
          <a:p>
            <a:pPr lvl="2"/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02015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ED81D-9EFC-4041-8A24-DDBF93EC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8199883" cy="908050"/>
          </a:xfrm>
        </p:spPr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7-1</a:t>
            </a:r>
            <a:r>
              <a:rPr lang="ja-JP" altLang="en-US" dirty="0"/>
              <a:t>：</a:t>
            </a:r>
            <a:r>
              <a:rPr lang="en-US" altLang="ja-JP" dirty="0"/>
              <a:t>APRS</a:t>
            </a:r>
            <a:r>
              <a:rPr lang="ja-JP" altLang="en-US" dirty="0"/>
              <a:t>パケット受信器を作成する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81007E-4B1B-43FB-8ADC-ED328068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APRS</a:t>
            </a:r>
            <a:r>
              <a:rPr lang="ja-JP" altLang="en-US" dirty="0"/>
              <a:t>パケットを受信してみる</a:t>
            </a:r>
            <a:endParaRPr lang="en-US" altLang="ja-JP" dirty="0"/>
          </a:p>
          <a:p>
            <a:pPr lvl="1"/>
            <a:r>
              <a:rPr lang="ja-JP" altLang="en-US" dirty="0"/>
              <a:t>「</a:t>
            </a:r>
            <a:r>
              <a:rPr lang="en-US" altLang="ja-JP" dirty="0"/>
              <a:t>study_7_start.grc</a:t>
            </a:r>
            <a:r>
              <a:rPr lang="ja-JP" altLang="en-US" dirty="0"/>
              <a:t>」ファイルを読み込む</a:t>
            </a:r>
          </a:p>
          <a:p>
            <a:pPr marL="131445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Audio Sink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131445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Multiply Const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en-US" altLang="ja-JP" dirty="0"/>
              <a:t>IO Type</a:t>
            </a:r>
            <a:r>
              <a:rPr lang="ja-JP" altLang="en-US" dirty="0"/>
              <a:t>を「</a:t>
            </a:r>
            <a:r>
              <a:rPr lang="en-US" altLang="ja-JP" dirty="0"/>
              <a:t>Float</a:t>
            </a:r>
            <a:r>
              <a:rPr lang="ja-JP" altLang="en-US" dirty="0"/>
              <a:t>」に変更する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en-US" altLang="ja-JP" dirty="0"/>
              <a:t>Constant</a:t>
            </a:r>
            <a:r>
              <a:rPr lang="ja-JP" altLang="en-US" dirty="0"/>
              <a:t>を「</a:t>
            </a:r>
            <a:r>
              <a:rPr lang="en-US" altLang="ja-JP" dirty="0"/>
              <a:t>0.1</a:t>
            </a:r>
            <a:r>
              <a:rPr lang="ja-JP" altLang="en-US" dirty="0"/>
              <a:t>」に変更する</a:t>
            </a:r>
            <a:endParaRPr lang="en-US" altLang="ja-JP" dirty="0"/>
          </a:p>
          <a:p>
            <a:pPr marL="2228850" lvl="4" indent="-457200">
              <a:buFont typeface="+mj-lt"/>
              <a:buAutoNum type="arabicPeriod"/>
            </a:pPr>
            <a:r>
              <a:rPr lang="ja-JP" altLang="en-US" dirty="0"/>
              <a:t>これがボリュームとなる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Audio Sink</a:t>
            </a:r>
            <a:r>
              <a:rPr lang="ja-JP" altLang="en-US" dirty="0"/>
              <a:t>」と「</a:t>
            </a:r>
            <a:r>
              <a:rPr lang="en-US" altLang="ja-JP" dirty="0"/>
              <a:t>AX.25 FSK Mod</a:t>
            </a:r>
            <a:r>
              <a:rPr lang="ja-JP" altLang="en-US" dirty="0"/>
              <a:t>」の間に接続する</a:t>
            </a:r>
            <a:endParaRPr lang="en-US" altLang="ja-JP" dirty="0"/>
          </a:p>
          <a:p>
            <a:pPr marL="1314450" lvl="2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Audio Source</a:t>
            </a:r>
            <a:r>
              <a:rPr lang="ja-JP" altLang="en-US" dirty="0"/>
              <a:t>」ブロックを追加する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FSK Demodulator</a:t>
            </a:r>
            <a:r>
              <a:rPr lang="ja-JP" altLang="en-US" dirty="0"/>
              <a:t>」と接続する</a:t>
            </a:r>
            <a:endParaRPr lang="en-US" altLang="ja-JP" dirty="0"/>
          </a:p>
          <a:p>
            <a:pPr marL="1771650" lvl="3" indent="-457200">
              <a:buFont typeface="+mj-lt"/>
              <a:buAutoNum type="arabicPeriod"/>
            </a:pPr>
            <a:r>
              <a:rPr lang="ja-JP" altLang="en-US" dirty="0"/>
              <a:t>「</a:t>
            </a:r>
            <a:r>
              <a:rPr lang="en-US" altLang="ja-JP" dirty="0"/>
              <a:t>Qt GUI Time Sink</a:t>
            </a:r>
            <a:r>
              <a:rPr lang="ja-JP" altLang="en-US" dirty="0"/>
              <a:t>」と接続する</a:t>
            </a:r>
            <a:endParaRPr lang="en-US" altLang="ja-JP" dirty="0"/>
          </a:p>
          <a:p>
            <a:pPr lvl="1"/>
            <a:r>
              <a:rPr lang="en-US" altLang="ja-JP" dirty="0"/>
              <a:t>AF</a:t>
            </a:r>
            <a:r>
              <a:rPr lang="ja-JP" altLang="en-US" dirty="0"/>
              <a:t>を利用し、既存無線機と連携する</a:t>
            </a:r>
            <a:endParaRPr lang="en-US" altLang="ja-JP" dirty="0"/>
          </a:p>
          <a:p>
            <a:pPr lvl="2"/>
            <a:r>
              <a:rPr lang="ja-JP" altLang="en-US" dirty="0"/>
              <a:t>「</a:t>
            </a:r>
            <a:r>
              <a:rPr lang="en-US" altLang="ja-JP" dirty="0"/>
              <a:t>Audio Sink</a:t>
            </a:r>
            <a:r>
              <a:rPr lang="ja-JP" altLang="en-US" dirty="0"/>
              <a:t>」がスピーカー出力</a:t>
            </a:r>
            <a:endParaRPr lang="en-US" altLang="ja-JP" dirty="0"/>
          </a:p>
          <a:p>
            <a:pPr lvl="2"/>
            <a:r>
              <a:rPr lang="ja-JP" altLang="en-US" dirty="0"/>
              <a:t>「</a:t>
            </a:r>
            <a:r>
              <a:rPr lang="en-US" altLang="ja-JP" dirty="0"/>
              <a:t>Audio</a:t>
            </a:r>
            <a:r>
              <a:rPr lang="ja-JP" altLang="en-US" dirty="0"/>
              <a:t> </a:t>
            </a:r>
            <a:r>
              <a:rPr lang="en-US" altLang="ja-JP" dirty="0"/>
              <a:t>Source</a:t>
            </a:r>
            <a:r>
              <a:rPr lang="ja-JP" altLang="en-US" dirty="0"/>
              <a:t>」がマイク入力である</a:t>
            </a:r>
            <a:endParaRPr lang="en-US" altLang="ja-JP" dirty="0"/>
          </a:p>
          <a:p>
            <a:pPr lvl="3"/>
            <a:endParaRPr lang="en-US" altLang="ja-JP" sz="1050" dirty="0"/>
          </a:p>
          <a:p>
            <a:pPr lvl="3"/>
            <a:r>
              <a:rPr lang="ja-JP" altLang="en-US" sz="1050" dirty="0"/>
              <a:t>実際に動かすには下記のライブラリが必要です</a:t>
            </a:r>
            <a:endParaRPr lang="en-US" altLang="ja-JP" sz="1050" dirty="0"/>
          </a:p>
          <a:p>
            <a:pPr lvl="4"/>
            <a:r>
              <a:rPr lang="en-US" altLang="ja-JP" sz="1050" dirty="0">
                <a:hlinkClick r:id="rId2"/>
              </a:rPr>
              <a:t>https://github.com/tkuester/gr-bruninga</a:t>
            </a:r>
            <a:r>
              <a:rPr lang="en-US" altLang="ja-JP" sz="1050" dirty="0"/>
              <a:t> </a:t>
            </a:r>
            <a:r>
              <a:rPr lang="ja-JP" altLang="en-US" sz="1050" dirty="0"/>
              <a:t>と </a:t>
            </a:r>
            <a:r>
              <a:rPr lang="en-US" altLang="ja-JP" sz="1050" dirty="0">
                <a:hlinkClick r:id="rId3"/>
              </a:rPr>
              <a:t>https://github.com/dl1ksv/gr-ax25</a:t>
            </a:r>
            <a:endParaRPr lang="en-US" altLang="ja-JP" sz="1050" dirty="0"/>
          </a:p>
          <a:p>
            <a:pPr lvl="3"/>
            <a:endParaRPr lang="en-US" altLang="ja-JP" dirty="0"/>
          </a:p>
          <a:p>
            <a:pPr marL="857250" lvl="2" indent="0">
              <a:buNone/>
            </a:pP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44931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0AD6D-8E8C-41C3-B64C-E189F767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DA6BF-81EC-413C-A829-475A814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lang="en-US" altLang="ja-JP" dirty="0"/>
              <a:t>GR-satellites</a:t>
            </a:r>
            <a:r>
              <a:rPr lang="ja-JP" altLang="en-US" dirty="0"/>
              <a:t>をビルドして、</a:t>
            </a:r>
            <a:r>
              <a:rPr lang="en-US" altLang="ja-JP" dirty="0" err="1"/>
              <a:t>GNURadio</a:t>
            </a:r>
            <a:r>
              <a:rPr lang="ja-JP" altLang="en-US" dirty="0" err="1"/>
              <a:t>に登</a:t>
            </a:r>
            <a:r>
              <a:rPr lang="ja-JP" altLang="en-US" dirty="0"/>
              <a:t>録する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80293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E82D1-586A-4CAF-8FD0-C1C083C0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kumimoji="1" lang="en-US" altLang="ja-JP" dirty="0"/>
              <a:t>8</a:t>
            </a:r>
            <a:r>
              <a:rPr kumimoji="1" lang="ja-JP" altLang="en-US"/>
              <a:t>：</a:t>
            </a:r>
            <a:r>
              <a:rPr lang="en-US" altLang="ja-JP" dirty="0"/>
              <a:t> GR-satellites</a:t>
            </a:r>
            <a:r>
              <a:rPr lang="ja-JP" altLang="en-US" dirty="0"/>
              <a:t>をビルドする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B45F4E-E25F-45BD-BCC6-FF537C845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GR-satellites</a:t>
            </a:r>
            <a:r>
              <a:rPr lang="ja-JP" altLang="en-US" dirty="0"/>
              <a:t>をビルドして、</a:t>
            </a:r>
            <a:r>
              <a:rPr lang="en-US" altLang="ja-JP" dirty="0" err="1"/>
              <a:t>GNURadio</a:t>
            </a:r>
            <a:r>
              <a:rPr lang="ja-JP" altLang="en-US" dirty="0" err="1"/>
              <a:t>に登</a:t>
            </a:r>
            <a:r>
              <a:rPr lang="ja-JP" altLang="en-US" dirty="0"/>
              <a:t>録する</a:t>
            </a:r>
          </a:p>
          <a:p>
            <a:endParaRPr lang="en-US" altLang="ja-JP" dirty="0"/>
          </a:p>
          <a:p>
            <a:r>
              <a:rPr lang="ja-JP" altLang="en-US" dirty="0"/>
              <a:t>目的</a:t>
            </a:r>
            <a:endParaRPr lang="en-US" altLang="ja-JP" dirty="0"/>
          </a:p>
          <a:p>
            <a:pPr lvl="1"/>
            <a:r>
              <a:rPr lang="ja-JP" altLang="en-US" dirty="0"/>
              <a:t>ネットに一杯存在している</a:t>
            </a:r>
            <a:r>
              <a:rPr lang="en-US" altLang="ja-JP" dirty="0" err="1"/>
              <a:t>GNURadio</a:t>
            </a:r>
            <a:r>
              <a:rPr lang="ja-JP" altLang="en-US" dirty="0"/>
              <a:t>のレシピを自力で使えるようにする</a:t>
            </a:r>
            <a:endParaRPr lang="en-US" altLang="ja-JP" dirty="0"/>
          </a:p>
          <a:p>
            <a:pPr lvl="2"/>
            <a:r>
              <a:rPr lang="ja-JP" altLang="en-US" dirty="0"/>
              <a:t>ネットに存在しているものは、「ソースコード」の状態で存在してるため、コンパイル（ビルド）する必要がある</a:t>
            </a:r>
            <a:endParaRPr lang="en-US" altLang="ja-JP" dirty="0"/>
          </a:p>
          <a:p>
            <a:pPr lvl="3"/>
            <a:r>
              <a:rPr lang="en-US" altLang="ja-JP" dirty="0"/>
              <a:t>GR-satellites</a:t>
            </a:r>
          </a:p>
          <a:p>
            <a:pPr lvl="4"/>
            <a:r>
              <a:rPr lang="en-US" altLang="ja-JP" dirty="0">
                <a:hlinkClick r:id="rId2"/>
              </a:rPr>
              <a:t>https://github.com/daniestevez/gr-satellites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内容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ライブラリの追加の方法</a:t>
            </a:r>
            <a:endParaRPr kumimoji="1" lang="en-US" altLang="ja-JP" dirty="0"/>
          </a:p>
          <a:p>
            <a:pPr lvl="1"/>
            <a:r>
              <a:rPr lang="ja-JP" altLang="en-US" dirty="0"/>
              <a:t>既存の無線機の違い</a:t>
            </a:r>
            <a:endParaRPr lang="en-US" altLang="ja-JP" dirty="0"/>
          </a:p>
          <a:p>
            <a:pPr lvl="2"/>
            <a:r>
              <a:rPr lang="ja-JP" altLang="en-US" dirty="0"/>
              <a:t>他人が作った機能を追加できる</a:t>
            </a:r>
            <a:endParaRPr lang="en-US" altLang="ja-JP" dirty="0"/>
          </a:p>
          <a:p>
            <a:pPr lvl="3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55187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B5DBE-1614-4FDB-BAE5-72D07142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コンパイル（ビルド）とは？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888340-73F8-49AC-BB23-35FBC96B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ソースコード（プログラム）を実行できる形に変換すること</a:t>
            </a:r>
            <a:endParaRPr kumimoji="1" lang="en-US" altLang="ja-JP" dirty="0"/>
          </a:p>
          <a:p>
            <a:pPr lvl="1"/>
            <a:r>
              <a:rPr lang="ja-JP" altLang="en-US" dirty="0"/>
              <a:t>その作業に必要なコマンド（ツール）</a:t>
            </a:r>
            <a:endParaRPr kumimoji="1" lang="en-US" altLang="ja-JP" dirty="0"/>
          </a:p>
          <a:p>
            <a:pPr lvl="2"/>
            <a:r>
              <a:rPr lang="en-US" altLang="ja-JP" dirty="0"/>
              <a:t>git clone [</a:t>
            </a:r>
            <a:r>
              <a:rPr lang="ja-JP" altLang="en-US" dirty="0"/>
              <a:t>プログラムの</a:t>
            </a:r>
            <a:r>
              <a:rPr lang="en-US" altLang="ja-JP" dirty="0"/>
              <a:t>URL]</a:t>
            </a:r>
          </a:p>
          <a:p>
            <a:pPr lvl="3"/>
            <a:r>
              <a:rPr lang="ja-JP" altLang="en-US" dirty="0"/>
              <a:t>ソースコードをダウンロードするためのコマンド</a:t>
            </a:r>
            <a:endParaRPr lang="en-US" altLang="ja-JP" dirty="0"/>
          </a:p>
          <a:p>
            <a:pPr lvl="2"/>
            <a:r>
              <a:rPr kumimoji="1" lang="en-US" altLang="ja-JP" dirty="0"/>
              <a:t>./configure</a:t>
            </a:r>
          </a:p>
          <a:p>
            <a:pPr lvl="3"/>
            <a:r>
              <a:rPr kumimoji="1" lang="ja-JP" altLang="en-US" dirty="0"/>
              <a:t>コンパイルに必要な設定を自動で行うコマンド</a:t>
            </a:r>
            <a:endParaRPr kumimoji="1" lang="en-US" altLang="ja-JP" dirty="0"/>
          </a:p>
          <a:p>
            <a:pPr lvl="2"/>
            <a:r>
              <a:rPr lang="en-US" altLang="ja-JP" dirty="0" err="1"/>
              <a:t>c</a:t>
            </a:r>
            <a:r>
              <a:rPr kumimoji="1" lang="en-US" altLang="ja-JP" dirty="0" err="1"/>
              <a:t>make</a:t>
            </a:r>
            <a:r>
              <a:rPr kumimoji="1" lang="en-US" altLang="ja-JP" dirty="0"/>
              <a:t> ../</a:t>
            </a:r>
          </a:p>
          <a:p>
            <a:pPr lvl="3"/>
            <a:r>
              <a:rPr kumimoji="1" lang="ja-JP" altLang="en-US" dirty="0"/>
              <a:t>上記の</a:t>
            </a:r>
            <a:r>
              <a:rPr kumimoji="1" lang="en-US" altLang="ja-JP" dirty="0"/>
              <a:t>configure</a:t>
            </a:r>
            <a:r>
              <a:rPr kumimoji="1" lang="ja-JP" altLang="en-US" dirty="0"/>
              <a:t>と同じ。プログラムにより、こちらを使う場合もある</a:t>
            </a:r>
            <a:endParaRPr kumimoji="1" lang="en-US" altLang="ja-JP" dirty="0"/>
          </a:p>
          <a:p>
            <a:pPr lvl="2"/>
            <a:r>
              <a:rPr lang="en-US" altLang="ja-JP" dirty="0"/>
              <a:t>make</a:t>
            </a:r>
          </a:p>
          <a:p>
            <a:pPr lvl="3"/>
            <a:r>
              <a:rPr lang="ja-JP" altLang="en-US" dirty="0"/>
              <a:t>コンパイル（ビルド）を実際に行うコマンド</a:t>
            </a:r>
            <a:endParaRPr lang="en-US" altLang="ja-JP" dirty="0"/>
          </a:p>
          <a:p>
            <a:pPr lvl="2"/>
            <a:r>
              <a:rPr lang="en-US" altLang="ja-JP" dirty="0" err="1"/>
              <a:t>sudo</a:t>
            </a:r>
            <a:r>
              <a:rPr lang="en-US" altLang="ja-JP" dirty="0"/>
              <a:t> make</a:t>
            </a:r>
            <a:r>
              <a:rPr lang="ja-JP" altLang="en-US" dirty="0"/>
              <a:t> </a:t>
            </a:r>
            <a:r>
              <a:rPr lang="en-US" altLang="ja-JP" dirty="0"/>
              <a:t>install</a:t>
            </a:r>
          </a:p>
          <a:p>
            <a:pPr lvl="3"/>
            <a:r>
              <a:rPr lang="ja-JP" altLang="en-US" dirty="0"/>
              <a:t>プログラムをインストールするコマンド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62016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E82D1-586A-4CAF-8FD0-C1C083C0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</a:t>
            </a:r>
            <a:r>
              <a:rPr kumimoji="1" lang="en-US" altLang="ja-JP" dirty="0"/>
              <a:t>8-1</a:t>
            </a:r>
            <a:r>
              <a:rPr kumimoji="1" lang="ja-JP" altLang="en-US" dirty="0"/>
              <a:t>：</a:t>
            </a:r>
            <a:r>
              <a:rPr lang="en-US" altLang="ja-JP" dirty="0"/>
              <a:t> GR-satellites</a:t>
            </a:r>
            <a:r>
              <a:rPr lang="ja-JP" altLang="en-US" dirty="0"/>
              <a:t>をビルドする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B45F4E-E25F-45BD-BCC6-FF537C84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38"/>
            <a:ext cx="8126288" cy="5327650"/>
          </a:xfrm>
        </p:spPr>
        <p:txBody>
          <a:bodyPr/>
          <a:lstStyle/>
          <a:p>
            <a:r>
              <a:rPr lang="ja-JP" altLang="en-US" dirty="0"/>
              <a:t>ソースコードをダウンロードして、ビルドし、インストールする</a:t>
            </a:r>
            <a:endParaRPr lang="en-US" altLang="ja-JP" dirty="0"/>
          </a:p>
          <a:p>
            <a:pPr lvl="1"/>
            <a:r>
              <a:rPr kumimoji="1" lang="ja-JP" altLang="en-US" dirty="0">
                <a:solidFill>
                  <a:srgbClr val="FF0000"/>
                </a:solidFill>
              </a:rPr>
              <a:t>赤字部分</a:t>
            </a:r>
            <a:r>
              <a:rPr kumimoji="1" lang="ja-JP" altLang="en-US" dirty="0"/>
              <a:t>がレシピ（アプリ）特有部分であとは同じである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219C11-BF4C-4155-8B9C-AA18AD98BDD1}"/>
              </a:ext>
            </a:extLst>
          </p:cNvPr>
          <p:cNvSpPr txBox="1"/>
          <p:nvPr/>
        </p:nvSpPr>
        <p:spPr>
          <a:xfrm>
            <a:off x="836613" y="2564904"/>
            <a:ext cx="792088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git clone </a:t>
            </a:r>
            <a:r>
              <a:rPr lang="en-US" altLang="ja-JP" sz="1800" dirty="0">
                <a:solidFill>
                  <a:srgbClr val="FF0000"/>
                </a:solidFill>
              </a:rPr>
              <a:t>https://github.com/daniestevez/libfec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cd </a:t>
            </a:r>
            <a:r>
              <a:rPr lang="en-US" altLang="ja-JP" sz="1800" dirty="0" err="1">
                <a:solidFill>
                  <a:srgbClr val="FF0000"/>
                </a:solidFill>
              </a:rPr>
              <a:t>libfec</a:t>
            </a:r>
            <a:endParaRPr lang="en-US" altLang="ja-JP" sz="1800" dirty="0">
              <a:solidFill>
                <a:srgbClr val="FF0000"/>
              </a:solidFill>
            </a:endParaRP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./configure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make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</a:t>
            </a:r>
            <a:r>
              <a:rPr lang="en-US" altLang="ja-JP" sz="1800" dirty="0" err="1">
                <a:solidFill>
                  <a:schemeClr val="bg1"/>
                </a:solidFill>
              </a:rPr>
              <a:t>sudo</a:t>
            </a:r>
            <a:r>
              <a:rPr lang="en-US" altLang="ja-JP" sz="1800" dirty="0">
                <a:solidFill>
                  <a:schemeClr val="bg1"/>
                </a:solidFill>
              </a:rPr>
              <a:t> make install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cd ../</a:t>
            </a:r>
          </a:p>
          <a:p>
            <a:endParaRPr lang="en-US" altLang="ja-JP" sz="1800" dirty="0">
              <a:solidFill>
                <a:schemeClr val="bg1"/>
              </a:solidFill>
            </a:endParaRP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git clone </a:t>
            </a:r>
            <a:r>
              <a:rPr lang="en-US" altLang="ja-JP" sz="1800" dirty="0">
                <a:solidFill>
                  <a:srgbClr val="FF0000"/>
                </a:solidFill>
              </a:rPr>
              <a:t>https://github.com/daniestevez/gr-satellites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cd </a:t>
            </a:r>
            <a:r>
              <a:rPr lang="en-US" altLang="ja-JP" sz="1800" dirty="0">
                <a:solidFill>
                  <a:srgbClr val="FF0000"/>
                </a:solidFill>
              </a:rPr>
              <a:t>gr-satellites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</a:t>
            </a:r>
            <a:r>
              <a:rPr lang="en-US" altLang="ja-JP" sz="1800" dirty="0" err="1">
                <a:solidFill>
                  <a:schemeClr val="bg1"/>
                </a:solidFill>
              </a:rPr>
              <a:t>mkdir</a:t>
            </a:r>
            <a:r>
              <a:rPr lang="en-US" altLang="ja-JP" sz="1800" dirty="0">
                <a:solidFill>
                  <a:schemeClr val="bg1"/>
                </a:solidFill>
              </a:rPr>
              <a:t> build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cd build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</a:t>
            </a:r>
            <a:r>
              <a:rPr lang="en-US" altLang="ja-JP" sz="1800" dirty="0" err="1">
                <a:solidFill>
                  <a:schemeClr val="bg1"/>
                </a:solidFill>
              </a:rPr>
              <a:t>cmake</a:t>
            </a:r>
            <a:r>
              <a:rPr lang="en-US" altLang="ja-JP" sz="1800" dirty="0">
                <a:solidFill>
                  <a:schemeClr val="bg1"/>
                </a:solidFill>
              </a:rPr>
              <a:t> ../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make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</a:t>
            </a:r>
            <a:r>
              <a:rPr lang="en-US" altLang="ja-JP" sz="1800" dirty="0" err="1">
                <a:solidFill>
                  <a:schemeClr val="bg1"/>
                </a:solidFill>
              </a:rPr>
              <a:t>sudo</a:t>
            </a:r>
            <a:r>
              <a:rPr lang="en-US" altLang="ja-JP" sz="1800" dirty="0">
                <a:solidFill>
                  <a:schemeClr val="bg1"/>
                </a:solidFill>
              </a:rPr>
              <a:t> make install</a:t>
            </a:r>
          </a:p>
          <a:p>
            <a:r>
              <a:rPr lang="en-US" altLang="ja-JP" sz="1800" dirty="0" err="1">
                <a:solidFill>
                  <a:schemeClr val="bg1"/>
                </a:solidFill>
              </a:rPr>
              <a:t>user@pc</a:t>
            </a:r>
            <a:r>
              <a:rPr lang="en-US" altLang="ja-JP" sz="1800" dirty="0">
                <a:solidFill>
                  <a:schemeClr val="bg1"/>
                </a:solidFill>
              </a:rPr>
              <a:t>:~ $ cd ../../</a:t>
            </a:r>
          </a:p>
        </p:txBody>
      </p:sp>
    </p:spTree>
    <p:extLst>
      <p:ext uri="{BB962C8B-B14F-4D97-AF65-F5344CB8AC3E}">
        <p14:creationId xmlns:p14="http://schemas.microsoft.com/office/powerpoint/2010/main" val="18530327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0374D-B206-4FCE-9744-8D020352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今なら読みこなせる</a:t>
            </a:r>
            <a:r>
              <a:rPr kumimoji="1" lang="ja-JP" altLang="en-US" dirty="0"/>
              <a:t>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38B5BA-0D71-4669-BAE2-F78C7829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忘れてしまったら、こちらも読み返してください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RF</a:t>
            </a:r>
            <a:r>
              <a:rPr kumimoji="1" lang="ja-JP" altLang="en-US" dirty="0"/>
              <a:t>ワールド </a:t>
            </a:r>
            <a:r>
              <a:rPr kumimoji="1" lang="en-US" altLang="ja-JP" dirty="0"/>
              <a:t>No.44</a:t>
            </a:r>
          </a:p>
          <a:p>
            <a:pPr lvl="2"/>
            <a:r>
              <a:rPr lang="ja-JP" altLang="en-US" dirty="0"/>
              <a:t>「</a:t>
            </a:r>
            <a:r>
              <a:rPr lang="en-US" altLang="ja-JP" dirty="0"/>
              <a:t>GRC</a:t>
            </a:r>
            <a:r>
              <a:rPr lang="ja-JP" altLang="en-US" dirty="0"/>
              <a:t>で広がる</a:t>
            </a:r>
            <a:r>
              <a:rPr lang="en-US" altLang="ja-JP" dirty="0"/>
              <a:t>SDR</a:t>
            </a:r>
            <a:r>
              <a:rPr lang="ja-JP" altLang="en-US" dirty="0"/>
              <a:t>の世界」</a:t>
            </a:r>
          </a:p>
          <a:p>
            <a:pPr lvl="1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EC96EE-A48D-4678-B765-C4C8D090A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2755928" cy="39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6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2A4549-F3C5-4368-AD6F-7D1F79BF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目次：</a:t>
            </a:r>
            <a:r>
              <a:rPr lang="en-US" altLang="ja-JP" dirty="0"/>
              <a:t>2</a:t>
            </a:r>
            <a:r>
              <a:rPr kumimoji="1" lang="ja-JP" altLang="en-US" dirty="0"/>
              <a:t>日目：ハンズオン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A754D5-75D9-4B02-97D2-C61775CA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「アナログの知識のみで使いこなすディジタルソフトウェア無線機」</a:t>
            </a:r>
            <a:endParaRPr lang="en-US" altLang="ja-JP" dirty="0"/>
          </a:p>
          <a:p>
            <a:r>
              <a:rPr lang="ja-JP" altLang="en-US" dirty="0"/>
              <a:t>内容</a:t>
            </a:r>
          </a:p>
          <a:p>
            <a:pPr lvl="1"/>
            <a:r>
              <a:rPr lang="en-US" altLang="ja-JP" dirty="0"/>
              <a:t>NEXUS</a:t>
            </a:r>
            <a:r>
              <a:rPr lang="ja-JP" altLang="en-US" dirty="0"/>
              <a:t>のデータ受信器（</a:t>
            </a:r>
            <a:r>
              <a:rPr lang="en-US" altLang="ja-JP" dirty="0"/>
              <a:t>GMSK</a:t>
            </a:r>
            <a:r>
              <a:rPr lang="ja-JP" altLang="en-US" dirty="0"/>
              <a:t>データ受信器）を作成する</a:t>
            </a:r>
          </a:p>
          <a:p>
            <a:pPr lvl="2"/>
            <a:r>
              <a:rPr lang="ja-JP" altLang="en-US" dirty="0"/>
              <a:t>目的：純粋に</a:t>
            </a:r>
            <a:r>
              <a:rPr lang="en-US" altLang="ja-JP" dirty="0"/>
              <a:t>SDR</a:t>
            </a:r>
            <a:r>
              <a:rPr lang="ja-JP" altLang="en-US" dirty="0"/>
              <a:t>のみを使ったディジタル無線</a:t>
            </a:r>
          </a:p>
          <a:p>
            <a:pPr lvl="1"/>
            <a:r>
              <a:rPr lang="en-US" altLang="ja-JP" dirty="0"/>
              <a:t>AFSK1200</a:t>
            </a:r>
            <a:r>
              <a:rPr lang="ja-JP" altLang="en-US" dirty="0"/>
              <a:t>送受信器を作成する</a:t>
            </a:r>
          </a:p>
          <a:p>
            <a:pPr lvl="2"/>
            <a:r>
              <a:rPr lang="ja-JP" altLang="en-US" dirty="0"/>
              <a:t>目的：</a:t>
            </a:r>
            <a:r>
              <a:rPr lang="en-US" altLang="ja-JP" dirty="0"/>
              <a:t>Audio</a:t>
            </a:r>
            <a:r>
              <a:rPr lang="ja-JP" altLang="en-US" dirty="0"/>
              <a:t>入出力を利用して、既存のアマチュア無線機と連携させる</a:t>
            </a:r>
          </a:p>
          <a:p>
            <a:pPr lvl="1"/>
            <a:r>
              <a:rPr lang="en-US" altLang="ja-JP" dirty="0"/>
              <a:t>GR-satellites</a:t>
            </a:r>
            <a:r>
              <a:rPr lang="ja-JP" altLang="en-US" dirty="0"/>
              <a:t>をビルドして、</a:t>
            </a:r>
            <a:r>
              <a:rPr lang="en-US" altLang="ja-JP" dirty="0" err="1"/>
              <a:t>GNURadio</a:t>
            </a:r>
            <a:r>
              <a:rPr lang="ja-JP" altLang="en-US" dirty="0" err="1"/>
              <a:t>に登</a:t>
            </a:r>
            <a:r>
              <a:rPr lang="ja-JP" altLang="en-US" dirty="0"/>
              <a:t>録する</a:t>
            </a:r>
          </a:p>
          <a:p>
            <a:pPr lvl="2"/>
            <a:r>
              <a:rPr lang="ja-JP" altLang="en-US" dirty="0"/>
              <a:t>目的：ネットに一杯存在している</a:t>
            </a:r>
            <a:r>
              <a:rPr lang="en-US" altLang="ja-JP" dirty="0" err="1"/>
              <a:t>GNURadio</a:t>
            </a:r>
            <a:r>
              <a:rPr lang="ja-JP" altLang="en-US" dirty="0"/>
              <a:t>のレシピを自力で使えるようにする</a:t>
            </a:r>
          </a:p>
          <a:p>
            <a:pPr lvl="3"/>
            <a:r>
              <a:rPr lang="en-US" altLang="ja-JP" dirty="0"/>
              <a:t>GR-satellites: </a:t>
            </a:r>
            <a:r>
              <a:rPr lang="en-US" altLang="ja-JP" dirty="0">
                <a:hlinkClick r:id="rId2"/>
              </a:rPr>
              <a:t>https://github.com/daniestevez/gr-satellites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4530025"/>
      </p:ext>
    </p:extLst>
  </p:cSld>
  <p:clrMapOvr>
    <a:masterClrMapping/>
  </p:clrMapOvr>
</p:sld>
</file>

<file path=ppt/theme/theme1.xml><?xml version="1.0" encoding="utf-8"?>
<a:theme xmlns:a="http://schemas.openxmlformats.org/drawingml/2006/main" name="sip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prop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i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pro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pro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pro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pro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pro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pro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pro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pro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pro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pro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pro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SIProp</Template>
  <TotalTime>37221</TotalTime>
  <Words>5045</Words>
  <Application>Microsoft Office PowerPoint</Application>
  <PresentationFormat>画面に合わせる (4:3)</PresentationFormat>
  <Paragraphs>946</Paragraphs>
  <Slides>88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93" baseType="lpstr">
      <vt:lpstr>ＭＳ Ｐゴシック</vt:lpstr>
      <vt:lpstr>Arial</vt:lpstr>
      <vt:lpstr>Times</vt:lpstr>
      <vt:lpstr>Wingdings</vt:lpstr>
      <vt:lpstr>siprop</vt:lpstr>
      <vt:lpstr>次世代アマチュア衛星受信のスタンダード 「SDR+GNU Radio」環境構築・使いこなし指南</vt:lpstr>
      <vt:lpstr>自己紹介</vt:lpstr>
      <vt:lpstr>超小型衛星プロジェクト：Stars-AO</vt:lpstr>
      <vt:lpstr>超小型衛星プロジェクト：rsp-00</vt:lpstr>
      <vt:lpstr>超小型衛星プロジェクト：KOSEN-1</vt:lpstr>
      <vt:lpstr>外部公開計測環境</vt:lpstr>
      <vt:lpstr>本講演の構成</vt:lpstr>
      <vt:lpstr>目次：1日目</vt:lpstr>
      <vt:lpstr>目次：2日目：ハンズオン</vt:lpstr>
      <vt:lpstr>PowerPoint プレゼンテーション</vt:lpstr>
      <vt:lpstr>SDRとはなにか？</vt:lpstr>
      <vt:lpstr>IQ(変調)だけ、理解する</vt:lpstr>
      <vt:lpstr>なぜ、SDRを利用するのか？</vt:lpstr>
      <vt:lpstr>しかし・・・</vt:lpstr>
      <vt:lpstr>PowerPoint プレゼンテーション</vt:lpstr>
      <vt:lpstr>市販のSDR一覧</vt:lpstr>
      <vt:lpstr>おすすめ機器</vt:lpstr>
      <vt:lpstr>PowerPoint プレゼンテーション</vt:lpstr>
      <vt:lpstr>SDR用のアナログ受信ソフトウェア</vt:lpstr>
      <vt:lpstr>SDRを地上局として使う</vt:lpstr>
      <vt:lpstr>SDR用の衛星追尾ソフトウェア</vt:lpstr>
      <vt:lpstr>PowerPoint プレゼンテーション</vt:lpstr>
      <vt:lpstr>SDR用のディジタル送受信ソフトウェア</vt:lpstr>
      <vt:lpstr>ディジタルは難しい？</vt:lpstr>
      <vt:lpstr>GNURadioを使う利点</vt:lpstr>
      <vt:lpstr>PowerPoint プレゼンテーション</vt:lpstr>
      <vt:lpstr>コンセプト</vt:lpstr>
      <vt:lpstr>進め方</vt:lpstr>
      <vt:lpstr>デモンストレーションタイム</vt:lpstr>
      <vt:lpstr>次世代アマチュア衛星受信のスタンダード 「SDR+GNU Radio」演習</vt:lpstr>
      <vt:lpstr>はじめに</vt:lpstr>
      <vt:lpstr>PowerPoint プレゼンテーション</vt:lpstr>
      <vt:lpstr>コンセプト</vt:lpstr>
      <vt:lpstr>PowerPoint プレゼンテーション</vt:lpstr>
      <vt:lpstr>必要機材</vt:lpstr>
      <vt:lpstr>Linuxインストール方法（検討）</vt:lpstr>
      <vt:lpstr>インストール環境</vt:lpstr>
      <vt:lpstr>PowerPoint プレゼンテーション</vt:lpstr>
      <vt:lpstr>Linuxとは？</vt:lpstr>
      <vt:lpstr>Linuxのセットアップ：PCの確認</vt:lpstr>
      <vt:lpstr>UTC(協定世界時)に変更する</vt:lpstr>
      <vt:lpstr>詳しくは・・・</vt:lpstr>
      <vt:lpstr>PowerPoint プレゼンテーション</vt:lpstr>
      <vt:lpstr>Linuxの操作方法：GUI</vt:lpstr>
      <vt:lpstr>Linuxの操作方法：CUI</vt:lpstr>
      <vt:lpstr>CUIにおける重要な概念</vt:lpstr>
      <vt:lpstr>Linuxコマンド（使うものだけ抜粋）</vt:lpstr>
      <vt:lpstr>GNURadioのインストール</vt:lpstr>
      <vt:lpstr>PowerPoint プレゼンテーション</vt:lpstr>
      <vt:lpstr>GNURadioの起動と画面の説明</vt:lpstr>
      <vt:lpstr>ブロックの基本の解説</vt:lpstr>
      <vt:lpstr>ブロックの操作 1/2</vt:lpstr>
      <vt:lpstr>ブロックの操作 2/2</vt:lpstr>
      <vt:lpstr>実行する</vt:lpstr>
      <vt:lpstr>保存する</vt:lpstr>
      <vt:lpstr>PowerPoint プレゼンテーション</vt:lpstr>
      <vt:lpstr>演習１：波形の生成と出力</vt:lpstr>
      <vt:lpstr>接続の方法と種類</vt:lpstr>
      <vt:lpstr>演習１-1：波形の生成と出力</vt:lpstr>
      <vt:lpstr>演習１-1：波形の生成と出力</vt:lpstr>
      <vt:lpstr>演習１-2：波形の生成と出力</vt:lpstr>
      <vt:lpstr>演習１-3：波形の生成と出力</vt:lpstr>
      <vt:lpstr>演習2：SDRを接続し、各種表示を行う</vt:lpstr>
      <vt:lpstr>演習2-1：SDRを接続し、各種表示を行う</vt:lpstr>
      <vt:lpstr>演習2-2：SDRを接続し、各種表示を行う</vt:lpstr>
      <vt:lpstr>PowerPoint プレゼンテーション</vt:lpstr>
      <vt:lpstr>FO-99(NEXUS)用のGMSK受信GRC</vt:lpstr>
      <vt:lpstr>演習3：リアルタイム変更する</vt:lpstr>
      <vt:lpstr>演習3-1：リアルタイム変更する</vt:lpstr>
      <vt:lpstr>おまけ</vt:lpstr>
      <vt:lpstr>実は・・・</vt:lpstr>
      <vt:lpstr>演習4：波形を保存して、再生する</vt:lpstr>
      <vt:lpstr>演習4-1：波形を保存して、再生する</vt:lpstr>
      <vt:lpstr>演習4-2：波形を保存して、再生する</vt:lpstr>
      <vt:lpstr>演習4-3：波形を保存して、再生する</vt:lpstr>
      <vt:lpstr>演習5：LPFをマスターする</vt:lpstr>
      <vt:lpstr>演習5-1：LPFをマスターする</vt:lpstr>
      <vt:lpstr>演習5：LPFをマスターする</vt:lpstr>
      <vt:lpstr>演習6：GMSK Demodをマスターする</vt:lpstr>
      <vt:lpstr>演習6-1：GMSK Demodをマスターする</vt:lpstr>
      <vt:lpstr>PowerPoint プレゼンテーション</vt:lpstr>
      <vt:lpstr>演習7：APRSパケット受信器を作成する</vt:lpstr>
      <vt:lpstr>演習7-1：APRSパケット受信器を作成する</vt:lpstr>
      <vt:lpstr>PowerPoint プレゼンテーション</vt:lpstr>
      <vt:lpstr>演習8： GR-satellitesをビルドする</vt:lpstr>
      <vt:lpstr>コンパイル（ビルド）とは？</vt:lpstr>
      <vt:lpstr>演習8-1： GR-satellitesをビルドする</vt:lpstr>
      <vt:lpstr>今なら読みこなせる！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Noritsuna Imamura</dc:creator>
  <cp:lastModifiedBy>Noritsuna Imamura</cp:lastModifiedBy>
  <cp:revision>1903</cp:revision>
  <cp:lastPrinted>2018-09-29T13:41:13Z</cp:lastPrinted>
  <dcterms:created xsi:type="dcterms:W3CDTF">2017-01-21T05:20:13Z</dcterms:created>
  <dcterms:modified xsi:type="dcterms:W3CDTF">2019-03-07T11:16:37Z</dcterms:modified>
</cp:coreProperties>
</file>